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58" r:id="rId5"/>
    <p:sldId id="261"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6EFA2-CDC4-402F-8FD5-B7C13FAF0183}"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6F741-A3C3-48FD-ACF7-FACBBD1CE69B}" type="slidenum">
              <a:rPr lang="en-US" smtClean="0"/>
              <a:t>‹#›</a:t>
            </a:fld>
            <a:endParaRPr lang="en-US"/>
          </a:p>
        </p:txBody>
      </p:sp>
    </p:spTree>
    <p:extLst>
      <p:ext uri="{BB962C8B-B14F-4D97-AF65-F5344CB8AC3E}">
        <p14:creationId xmlns:p14="http://schemas.microsoft.com/office/powerpoint/2010/main" val="1327051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4FB638-6668-4FFC-AB6B-6A30FF6C9F8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79419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4FB638-6668-4FFC-AB6B-6A30FF6C9F8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680571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4FB638-6668-4FFC-AB6B-6A30FF6C9F8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46700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4FB638-6668-4FFC-AB6B-6A30FF6C9F8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1611010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A4FB638-6668-4FFC-AB6B-6A30FF6C9F84}" type="datetimeFigureOut">
              <a:rPr lang="en-US" smtClean="0"/>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1218097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4FB638-6668-4FFC-AB6B-6A30FF6C9F8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81323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4FB638-6668-4FFC-AB6B-6A30FF6C9F84}" type="datetimeFigureOut">
              <a:rPr lang="en-US" smtClean="0"/>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858219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4FB638-6668-4FFC-AB6B-6A30FF6C9F84}" type="datetimeFigureOut">
              <a:rPr lang="en-US" smtClean="0"/>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37964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FB638-6668-4FFC-AB6B-6A30FF6C9F84}" type="datetimeFigureOut">
              <a:rPr lang="en-US" smtClean="0"/>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386674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4FB638-6668-4FFC-AB6B-6A30FF6C9F8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853296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4FB638-6668-4FFC-AB6B-6A30FF6C9F84}" type="datetimeFigureOut">
              <a:rPr lang="en-US" smtClean="0"/>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13D9A6-F6C6-4C4F-962F-D8174FCA695D}" type="slidenum">
              <a:rPr lang="en-US" smtClean="0"/>
              <a:t>‹#›</a:t>
            </a:fld>
            <a:endParaRPr lang="en-US"/>
          </a:p>
        </p:txBody>
      </p:sp>
    </p:spTree>
    <p:extLst>
      <p:ext uri="{BB962C8B-B14F-4D97-AF65-F5344CB8AC3E}">
        <p14:creationId xmlns:p14="http://schemas.microsoft.com/office/powerpoint/2010/main" val="213434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FB638-6668-4FFC-AB6B-6A30FF6C9F84}" type="datetimeFigureOut">
              <a:rPr lang="en-US" smtClean="0"/>
              <a:t>12/11/2021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13D9A6-F6C6-4C4F-962F-D8174FCA695D}" type="slidenum">
              <a:rPr lang="en-US" smtClean="0"/>
              <a:t>‹#›</a:t>
            </a:fld>
            <a:endParaRPr lang="en-US"/>
          </a:p>
        </p:txBody>
      </p:sp>
    </p:spTree>
    <p:extLst>
      <p:ext uri="{BB962C8B-B14F-4D97-AF65-F5344CB8AC3E}">
        <p14:creationId xmlns:p14="http://schemas.microsoft.com/office/powerpoint/2010/main" val="2498315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7.m4a"/><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audio" Target="../media/media7.m4a"/><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9.m4a"/><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audio" Target="../media/media9.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Sentiment Analyses</a:t>
            </a:r>
            <a:endParaRPr lang="en-US" dirty="0"/>
          </a:p>
        </p:txBody>
      </p:sp>
      <p:sp>
        <p:nvSpPr>
          <p:cNvPr id="3" name="Subtitle 2"/>
          <p:cNvSpPr>
            <a:spLocks noGrp="1"/>
          </p:cNvSpPr>
          <p:nvPr>
            <p:ph type="subTitle" idx="1"/>
          </p:nvPr>
        </p:nvSpPr>
        <p:spPr/>
        <p:txBody>
          <a:bodyPr/>
          <a:lstStyle/>
          <a:p>
            <a:r>
              <a:rPr lang="en-US" dirty="0" smtClean="0"/>
              <a:t>Bidisha Paul</a:t>
            </a:r>
          </a:p>
          <a:p>
            <a:r>
              <a:rPr lang="en-US" dirty="0" smtClean="0"/>
              <a:t>MCS-DS</a:t>
            </a:r>
          </a:p>
          <a:p>
            <a:r>
              <a:rPr lang="en-US" dirty="0" smtClean="0"/>
              <a:t>University of Illinois at Urbana Champaign</a:t>
            </a:r>
            <a:endParaRPr lang="en-US" dirty="0"/>
          </a:p>
        </p:txBody>
      </p:sp>
      <p:pic>
        <p:nvPicPr>
          <p:cNvPr id="5" name="R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2963015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Fine Tuning the Classifier</a:t>
            </a:r>
            <a:endParaRPr lang="en-US" dirty="0"/>
          </a:p>
        </p:txBody>
      </p:sp>
      <p:pic>
        <p:nvPicPr>
          <p:cNvPr id="4" name="Content Placeholder 3"/>
          <p:cNvPicPr>
            <a:picLocks noGrp="1" noChangeAspect="1"/>
          </p:cNvPicPr>
          <p:nvPr>
            <p:ph idx="1"/>
          </p:nvPr>
        </p:nvPicPr>
        <p:blipFill>
          <a:blip r:embed="rId4"/>
          <a:stretch>
            <a:fillRect/>
          </a:stretch>
        </p:blipFill>
        <p:spPr>
          <a:xfrm>
            <a:off x="887048" y="1825625"/>
            <a:ext cx="10417904" cy="4351338"/>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067080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0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4"/>
          <a:stretch>
            <a:fillRect/>
          </a:stretch>
        </p:blipFill>
        <p:spPr>
          <a:xfrm>
            <a:off x="1101671" y="1799176"/>
            <a:ext cx="10515600" cy="3467346"/>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9822836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Logistic Regression with </a:t>
            </a:r>
            <a:r>
              <a:rPr lang="en-US" dirty="0" err="1" smtClean="0"/>
              <a:t>hyperparameter</a:t>
            </a:r>
            <a:r>
              <a:rPr lang="en-US" dirty="0" smtClean="0"/>
              <a:t> optimization gave the best result indicating that a simple regression model can perform better depending on the data.</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66513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387" y="40661"/>
            <a:ext cx="10515600" cy="529610"/>
          </a:xfrm>
        </p:spPr>
        <p:txBody>
          <a:bodyPr>
            <a:normAutofit fontScale="90000"/>
          </a:bodyPr>
          <a:lstStyle/>
          <a:p>
            <a:r>
              <a:rPr lang="en-US" dirty="0" smtClean="0"/>
              <a:t>Live Code Video</a:t>
            </a:r>
            <a:endParaRPr lang="en-US" dirty="0"/>
          </a:p>
        </p:txBody>
      </p:sp>
      <p:pic>
        <p:nvPicPr>
          <p:cNvPr id="4" name="A684DF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8631" y="570271"/>
            <a:ext cx="11233098" cy="6113329"/>
          </a:xfrm>
        </p:spPr>
      </p:pic>
    </p:spTree>
    <p:extLst>
      <p:ext uri="{BB962C8B-B14F-4D97-AF65-F5344CB8AC3E}">
        <p14:creationId xmlns:p14="http://schemas.microsoft.com/office/powerpoint/2010/main" val="18722100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Objective</a:t>
            </a:r>
            <a:endParaRPr lang="en-US" dirty="0"/>
          </a:p>
        </p:txBody>
      </p:sp>
      <p:sp>
        <p:nvSpPr>
          <p:cNvPr id="3" name="Content Placeholder 2"/>
          <p:cNvSpPr>
            <a:spLocks noGrp="1"/>
          </p:cNvSpPr>
          <p:nvPr>
            <p:ph idx="1"/>
          </p:nvPr>
        </p:nvSpPr>
        <p:spPr>
          <a:xfrm>
            <a:off x="1480088" y="1825625"/>
            <a:ext cx="8834034" cy="1616128"/>
          </a:xfrm>
        </p:spPr>
        <p:txBody>
          <a:bodyPr>
            <a:normAutofit/>
          </a:bodyPr>
          <a:lstStyle/>
          <a:p>
            <a:r>
              <a:rPr lang="en-US" sz="2000" dirty="0"/>
              <a:t>The project’s goal is to </a:t>
            </a:r>
            <a:r>
              <a:rPr lang="en-US" sz="2000" dirty="0" smtClean="0"/>
              <a:t>develop a model using sentiments from amazon </a:t>
            </a:r>
            <a:r>
              <a:rPr lang="en-US" sz="2000" dirty="0"/>
              <a:t>reviews </a:t>
            </a:r>
            <a:r>
              <a:rPr lang="en-US" sz="2000" dirty="0" smtClean="0"/>
              <a:t>for </a:t>
            </a:r>
            <a:r>
              <a:rPr lang="en-US" sz="2000" dirty="0"/>
              <a:t>electronic products. The objective is find out which Amazon product has lower reviews and which ones are the highly rated products. The dataset contains 30000 samples containing details such as product name, id, </a:t>
            </a:r>
            <a:r>
              <a:rPr lang="en-US" sz="2000" dirty="0" err="1"/>
              <a:t>reviews.dorecommend</a:t>
            </a:r>
            <a:r>
              <a:rPr lang="en-US" sz="2000" dirty="0"/>
              <a:t>, </a:t>
            </a:r>
            <a:r>
              <a:rPr lang="en-US" sz="2000" dirty="0" err="1"/>
              <a:t>reviews.text</a:t>
            </a:r>
            <a:r>
              <a:rPr lang="en-US" sz="2000" dirty="0"/>
              <a:t>, rating </a:t>
            </a:r>
            <a:endParaRPr lang="en-US" sz="2000" dirty="0" smtClean="0"/>
          </a:p>
          <a:p>
            <a:endParaRPr lang="en-US" sz="2000" dirty="0"/>
          </a:p>
          <a:p>
            <a:endParaRPr lang="en-US" sz="2000" dirty="0"/>
          </a:p>
        </p:txBody>
      </p:sp>
      <p:sp>
        <p:nvSpPr>
          <p:cNvPr id="4" name="AutoShape 2" descr="Amazon Logo - PNG and Vector - Logo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mazon Logo - PNG and Vector - Logo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4671850" y="3441753"/>
            <a:ext cx="2600325" cy="1276350"/>
          </a:xfrm>
          <a:prstGeom prst="rect">
            <a:avLst/>
          </a:prstGeom>
        </p:spPr>
      </p:pic>
      <p:sp>
        <p:nvSpPr>
          <p:cNvPr id="7" name="Footer Placeholder 6"/>
          <p:cNvSpPr>
            <a:spLocks noGrp="1"/>
          </p:cNvSpPr>
          <p:nvPr>
            <p:ph type="ftr" sz="quarter" idx="11"/>
          </p:nvPr>
        </p:nvSpPr>
        <p:spPr/>
        <p:txBody>
          <a:bodyPr/>
          <a:lstStyle/>
          <a:p>
            <a:r>
              <a:rPr lang="en-US" smtClean="0"/>
              <a:t>https://www.kaggle.com/datafiniti/consumer-reviews-of-amazon-products</a:t>
            </a:r>
            <a:endParaRPr lang="en-US"/>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4187996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5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5" name="Content Placeholder 4"/>
          <p:cNvSpPr>
            <a:spLocks noGrp="1"/>
          </p:cNvSpPr>
          <p:nvPr>
            <p:ph idx="1"/>
          </p:nvPr>
        </p:nvSpPr>
        <p:spPr/>
        <p:txBody>
          <a:bodyPr/>
          <a:lstStyle/>
          <a:p>
            <a:endParaRPr lang="en-US" dirty="0"/>
          </a:p>
        </p:txBody>
      </p:sp>
      <p:pic>
        <p:nvPicPr>
          <p:cNvPr id="7" name="Picture 6"/>
          <p:cNvPicPr>
            <a:picLocks noChangeAspect="1"/>
          </p:cNvPicPr>
          <p:nvPr/>
        </p:nvPicPr>
        <p:blipFill>
          <a:blip r:embed="rId4"/>
          <a:stretch>
            <a:fillRect/>
          </a:stretch>
        </p:blipFill>
        <p:spPr>
          <a:xfrm>
            <a:off x="838200" y="1423708"/>
            <a:ext cx="7535827" cy="4381295"/>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654344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45"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Descriptive Statistics</a:t>
            </a:r>
            <a:endParaRPr lang="en-US" dirty="0"/>
          </a:p>
        </p:txBody>
      </p:sp>
      <p:sp>
        <p:nvSpPr>
          <p:cNvPr id="3" name="Content Placeholder 2"/>
          <p:cNvSpPr>
            <a:spLocks noGrp="1"/>
          </p:cNvSpPr>
          <p:nvPr>
            <p:ph idx="1"/>
          </p:nvPr>
        </p:nvSpPr>
        <p:spPr/>
        <p:txBody>
          <a:bodyPr/>
          <a:lstStyle/>
          <a:p>
            <a:r>
              <a:rPr lang="en-US" dirty="0" smtClean="0"/>
              <a:t>Amazon reviews on product</a:t>
            </a:r>
            <a:endParaRPr lang="en-US" dirty="0"/>
          </a:p>
        </p:txBody>
      </p:sp>
      <p:pic>
        <p:nvPicPr>
          <p:cNvPr id="5" name="Picture 4"/>
          <p:cNvPicPr>
            <a:picLocks noChangeAspect="1"/>
          </p:cNvPicPr>
          <p:nvPr/>
        </p:nvPicPr>
        <p:blipFill>
          <a:blip r:embed="rId4"/>
          <a:stretch>
            <a:fillRect/>
          </a:stretch>
        </p:blipFill>
        <p:spPr>
          <a:xfrm>
            <a:off x="1191547" y="2458525"/>
            <a:ext cx="8648700" cy="3533775"/>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2303350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6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data:image/png;base64,iVBORw0KGgoAAAANSUhEUgAAA6QAAAK+CAYAAAC1hdOUAAAABHNCSVQICAgIfAhkiAAAAAlwSFlzAAALEgAACxIB0t1+/AAAADl0RVh0U29mdHdhcmUAbWF0cGxvdGxpYiB2ZXJzaW9uIDIuMi4yLCBodHRwOi8vbWF0cGxvdGxpYi5vcmcvhp/UCwAAIABJREFUeJzs3X205mdZH/rvzB4SHGbCBjNqLWDsgV7F+sIQFFFCUotocIDqsR5UFHnVGo68eKpCgmS1xlZKQVqhSGxEKOop0bQwiElNQQK+IDQciIYL44KFxaqBMkmGYGDInD+eZ3BnZ8/Lzjx737898/mslTX7+b1d9/XsPUm++75/v2fb4cOHAwAAAJtt++gBAAAAcHoSSAEAABhCIAUAAGAIgRQAAIAhBFIAAACGEEgBAAAYYsfoAQBAklTVOUn+LMkHV2zeluSV3X3FSV77hiTP6e533INz75vkqu7+lhM49nCSPd39iVXbH5Hkyu4+Z41zPprkjiSfWbH5L7r78esdKwBsNQIpAFPyme5+2JEXVfV3k9xQVe/t7g8MGtP9knzDBtf4/u5+7wbXAIDJEUgBmKzu/nhV/WmSv19VD0/yjCT3SXJLd/+jqnpxku9NcijJhzObBf3LqvqqJFck2ZnkQ/NzjszC3tDdu47y+oVJnjq/3p8m+aEkv5zki6rq/UnO7e7Pn8jYq+qfJXl+klty11nfEzafPf3DJF+b5EVJ3pPkF5I8KMm9kvx6d//s/Ngfndc7kOTqJE/p7nOq6tIkZ3f3c+bHfeH1fPb3lUm+Zn69a5P88+4+VFV/k+RfJ3lckr+T5KXd/R+O8T5dmeQ/d/fl82MuSfLF3f38e9I7AKcH95ACMFlV9agkD84slCXJP0xywTyMPi3JhUm+vru/NskNSV43P+6NSS6fb39lkq84gVpPzCxYPaq7vzrJR5I8J8nTMp+5XUcYfViSS5M8pru/Pslnj3PKG6vq/Sv+ediKfTd090O7+6okb0hyRXefm9ms7WOr6nuq6twkL0ly3nz7l5zIOJO8Isn75tfbm+TsJC+Y7zszySe6+5uSfHeSV1TVvY/xPr0qybPm/W/P7JcHrznBcQBwmjJDCsCUHJmJTGb/jfpEZstZ/7yqkuQD3X3rfP+FSX65uz89f/3KJBdX1ZdmNqP4+iTp7nfP7yE9nscmeVN3f2p+3guSL8yirtc/TnJNd//l/PVrk3z7MY4/1pLd6+bjuE+S85Pcv6r+5XzfriQPy2zG9Av1qurVmc1sHs++JN9QVc+Yv/6iVfv/6/zP/5FZQL1Pjv4+LSV5ZVV9XZIvT/KR7u4TGAMApzGBFIApucs9pGs4uOLrpSSHV7zenrv+d23biq8Pzf88vGr7GauO+cL1qmo5yfIJjPlo1qp/TxzpeWl+zW/q7tuTpKrOTvI3mS2fXVlv5YzssXpeSvJPu/vG+fWWc9f39DNJ0t2H578Q2JajvE/d/dGq+sUkT88skJodBeC4LNkFYKv67SRPn88cJsmPJXlnd/9VkvcleWaSzO89/Zr5MQeSnDG/xzSZ3X96xO8k+a6qOmv++tLMlq8eSrJUVStD3fFck+RxVfWA+esfWse5a5rPDP/BfExHguC7kzwpyX/LbPnug9aod3OSc6tqW1XtzmxW9Iirkzx/vu/MJG/ObPntsRztfUqSX0rynUnOTXLVensE4PQjkAKwVf3HzMLRe6rqxiQPT/L9833fm+TJVfXBJC9OcmOSdPctSX4iyduq6o+y4qNWuvu3MnuA0bvn531ZkouT/K/MHib0x1X1xScysO7+4LzOtVX13iT3Pslej/i+JN84H98fJvm17n5jd384yUVJ9lfV+5I8YMU5b8wslP5pkv1JfnfFvh/LbBnuB5N8YP7nS481gGO8T+nuv07y3vm4PneSvQJwGth2+PDh4x8FAGwZx/rc0w2ue3aSP8rsYU5/vpm1Adia3EMKACeoqq5Lsvsou8/r7ts2czxTUlXPSvKzSV4ijAJwosyQAgAAMIR7SAEAABhCIAUAAGAIgRQAAIAhJvFQo5tvvm3dN7Lu2nVmDh68YyOGs6k1NquOXqZZRy/TrKOXadbRyzTr6GWadfQyzTp6mWYdvWxOnT17dq/5ed5bdoZ0x46lU6LGZtXRyzTr6GWadfQyzTp6mWYdvUyzjl6mWUcv06yjl7F1tmwgBQAAYGsTSAEAABhCIAUAAGAIgRQAAIAhBFIAAACGEEgBAAAYQiAFAABgCIEUAACAIQRSAAAAhhBIAQAAGGLH6AEcy979l637nOv3XbwBIwEAAGDRzJACAAAwhEAKAADAEAIpAAAAQwikAAAADCGQAgAAMIRACgAAwBACKQAAAEMIpAAAAAwhkAIAADCEQAoAAMAQAikAAABDCKQAAAAMIZACAAAwhEAKAADAEAIpAAAAQwikAAAADCGQAgAAMIRACgAAwBA7jndAVd0rya8kOSfJ55M8K8mhJK9LcjjJDUku6u47q+olSb5jvv953f2eqnrwWscuvBMAAAC2lBOZIX18kh3d/U1J/kWSy5K8PMkl3X1ekm1JnlRVD09yfpJHJnlyklfNz7/bsYttAQAAgK3oRALph5PsqKrtSc5K8rkk5yb53fn+tyV5bJJHJ7mmuw9398fm5+w5yrEAAACc5o67ZDfJwcyW634oydlJ9iV5THcfnu+/Lcl9Mwurn1xx3pHt29Y49i527TozO3Ys3ZPx383y8s6FXCdJlpa2L/R6I+voZZp19DLNOnqZZh29TLOOXqZZRy/TrKOXadbRy9g6JxJIn5/k6u5+YVU9MMl/T3LGiv27kxxIcuv869Xb71xj210cPHjHOod9dAcO3L6way0v71zo9UbW0cs06+hlmnX0Ms06eplmHb1Ms45epllHL9Oso5fNqbNnz+41t5/Ikt1PJbll/vX/TnKvJNdX1QXzbRcmuS7Ju5N8W1Vtr6oHJdne3Z84yrEAAACc5k5khvQVSa6oqusymxl9UZL3Jrm8qs5IcmOSK7v78/Njfj+zoHvR/PwfX33sgnsAAABgCzpuIO3ug0m+Z41d569x7KVJLl217cNrHQsAAMDp7USW7AIAAMDCCaQAAAAMIZACAAAwhEAKAADAEAIpAAAAQwikAAAADCGQAgAAMIRACgAAwBACKQAAAEMIpAAAAAwhkAIAADCEQAoAAMAQAikAAABDCKQAAAAMIZACAAAwhEAKAADAEAIpAAAAQwikAAAADCGQAgAAMIRACgAAwBACKQAAAEMIpAAAAAwhkAIAADCEQAoAAMAQAikAAABDCKQAAAAMIZACAAAwhEAKAADAEAIpAAAAQwikAAAADCGQAgAAMIRACgAAwBACKQAAAEMIpAAAAAwhkAIAADCEQAoAAMAQAikAAABDCKQAAAAMIZACAAAwhEAKAADAEAIpAAAAQwikAAAADCGQAgAAMIRACgAAwBACKQAAAEPsOJGDquqFSZ6Y5Iwkr07yu0lel+RwkhuSXNTdd1bVS5J8R5JDSZ7X3e+pqgevdeyC+wAAAGCLOe4MaVVdkOSbknxzkvOTPDDJy5Nc0t3nJdmW5ElV9fD5/kcmeXKSV80vcbdjF9wDAAAAW9CJLNn9tiQfTHJVkrck2Z/k3MxmSZPkbUkem+TRSa7p7sPd/bEkO6pqz1GOBQAA4DR3Ikt2z07yFUn2JfnKJG9Osr27D8/335bkvknOSvLJFecd2b5tjWPvYteuM7Njx9I9amC15eWdC7lOkiwtbV/o9UbW0cs06+hlmnX0Ms06eplmHb1Ms45epllHL9Oso5exdU4kkH4yyYe6+7NJuqr+JrNlu0fsTnIgya3zr1dvv3ONbXdx8OAd6xz20R04cPvCrrW8vHOh1xtZRy/TrKOXadbRyzTr6GWadfQyzTp6mWYdvUyzjl42p86ePbvX3H4iS3bfleTbq2pbVX15kvskuXZ+b2mSXJjkuiTvTvJtVbW9qh6U2SzqJ5Jcv8axAAAAnOaOO0Pa3fur6jFJ3pNZgL0oyUeSXF5VZyS5McmV3f35qrouye+vOC5Jfnz1sYtvAwAAgK3mhD72pbt/Yo3N569x3KVJLl217cNrHQsAAMDp7USW7AIAAMDCCaQAAAAMIZACAAAwhEAKAADAEAIpAAAAQwikAAAADCGQAgAAMIRACgAAwBACKQAAAEMIpAAAAAwhkAIAADCEQAoAAMAQAikAAABDCKQAAAAMIZACAAAwxI7RA5iCvfsvW9fx1++7eINGAgAAcPowQwoAAMAQAikAAABDCKQAAAAMIZACAAAwhEAKAADAEAIpAAAAQwikAAAADCGQAgAAMIRACgAAwBACKQAAAEMIpAAAAAwhkAIAADCEQAoAAMAQAikAAABDCKQAAAAMIZACAAAwhEAKAADAEAIpAAAAQwikAAAADCGQAgAAMIRACgAAwBACKQAAAEMIpAAAAAwhkAIAADCEQAoAAMAQAikAAABDCKQAAAAMIZACAAAwhEAKAADAEDtO5KCq+pIk70vyrUkOJXldksNJbkhyUXffWVUvSfId8/3P6+73VNWD1zp20U0AAACw9Rx3hrSq7pXkF5N8Zr7p5Uku6e7zkmxL8qSqeniS85M8MsmTk7zqaMcudvgAAABsVScyQ/qyJK9J8sL563OT/O7867cleVySTnJNdx9O8rGq2lFVe45y7FULGvuWsnf/Zes+5/p9F2/ASAAAAKbhmDOkVfVDSW7u7qtXbN42D55JcluS+yY5K8ktK445sn2tYwEAAOC4M6RPT3K4qh6b5GFJXp/kS1bs353kQJJb51+v3n7nGtvuZteuM7Njx9L6Rn4Uy8s7F3Kd0TUWXWdpafumjHsz6uhlmnX0Ms06eplmHb1Ms45epllHL9Oso5dp1tmKvRwzkHb3Y458XVXvSPIjSf5NVV3Q3e9IcmGStye5KclLq+plSR6QZHt3f6Kqrl/j2Ls5ePCOBbQyc+DA7Qu71sgai66zvLxzU8a9GXX0Ms06eplmHb1Ms45epllHL9Oso5dp1tHLNOtMuZc9e3avuf2EnrK7yo8nubyqzkhyY5Iru/vzVXVdkt/PbBnwRUc79h7UAwAA4BR0woG0uy9Y8fL8NfZfmuTSVds+vNaxAAAAcNyPfQEAAICNIJACAAAwhEAKAADAEAIpAAAAQwikAAAADCGQAgAAMIRACgAAwBACKQAAAEMIpAAAAAwhkAIAADCEQAoAAMAQAikAAABDCKQAAAAMIZACAAAwhEAKAADAEAIpAAAAQwikAAAADCGQAgAAMIRACgAAwBACKQAAAEMIpAAAAAwhkAIAADCEQAoAAMAQAikAAABDCKQAAAAMIZACAAAwhEAKAADAEAIpAAAAQwikAAAADCGQAgAAMIRACgAAwBACKQAAAEMIpAAAAAwhkAIAADCEQAoAAMAQO0YPgMXau/+ydR1//b6LN2gkAAAAx2aGFAAAgCEEUgAAAIYQSAEAABhCIAUAAGAIgRQAAIAhBFIAAACG8LEvrNt6P1om8fEyAADA3ZkhBQAAYAiBFAAAgCEEUgAAAIY45j2kVXWvJFckOSfJmUl+JsmfJHldksNJbkhyUXffWVUvSfIdSQ4leV53v6eqHrzWsRvSCQAAAFvK8WZIn5Lkk919XpILk/xCkpcnuWS+bVuSJ1XVw5Ocn+SRSZ6c5FXz8+927OJbAAAAYCs6XiB9U5IXr3h9KMm5SX53/vptSR6b5NFJrunuw939sSQ7qmrPUY4FAACAYy/Z7e6DSVJVu5NcmeSSJC/r7sPzQ25Lct8kZyX55IpTj2zftsaxd7Nr15nZsWPpnvZwF8vLOxdyndE1NqvOVuxlaWn7pox7M+roZZp19DLNOnqZZh29TLOOXqZZRy/TrKOXsXWO+zmkVfXAJFcleXV3/2pVvXTF7t1JDiS5df716u13rrHtbg4evGOdwz66AwduX9i1RtbYrDpbsZfl5Z2bMu7NqKOXadbRyzTr6GWadfQyzTp6mWYdvUyzjl42p86ePbvX3H7MJbtV9aVJrknyk919xXzz9VV1wfzrC5Ncl+TdSb6tqrZX1YOSbO/uTxzlWAAAADjuDOmLktwvyYur6si9pM9N8u+q6owkNya5srs/X1XXJfn9zELuRfNjfzzJ5SuPXXQDAAAAbE3Hu4f0uZkF0NXOX+PYS5Ncumrbh9c6FgAAAI73lF0AAADYEAIpAAAAQwikAAAADCGQAgAAMIRACgAAwBACKQAAAEMIpAAAAAwhkAIAADCEQAoAAMAQAikAAABDCKQAAAAMIZACAAAwxI7RA4Cj2bv/snUdf/2+izdoJAAAwEYwQwoAAMAQAikAAABDCKQAAAAMIZACAAAwhEAKAADAEAIpAAAAQwikAAAADCGQAgAAMIRACgAAwBACKQAAAEMIpAAAAAwhkAIAADCEQAoAAMAQAikAAABD7Bg9ABhp7/7L1n3O9fsu3oCRAADA6ccMKQAAAEMIpAAAAAwhkAIAADCEQAoAAMAQAikAAABDCKQAAAAMIZACAAAwhM8hhU2wGZ936jNVAQDYasyQAgAAMIRACgAAwBACKQAAAEMIpAAAAAzhoUbAunhAEwAAi2KGFAAAgCEEUgAAAIawZBc4bVl+DAAwlkAKcAoQfAGArWjDA2lVbU/y6iRfl+SOJM/s7ps2ui4AiyX0AgCLthn3kP6TJPfu7kcl+akk/3YTagIAADBxm7Fk99FJfjtJuvsPquoRm1ATgC3qVLq391TqBQA2wrbDhw9vaIGq+qUkv9Hdb5u//liSv9fdhza0MAAAAJO2GUt2b02ye2VNYRQAAIDNCKTvTvL4JKmqb0zywU2oCQAAwMRtxj2kVyX51qr6vSTbkjxtE2oCAAAwcRt+DykAAACsZTOW7AIAAMDdCKQAAAAMIZACAAAwhEAKAADAEAIpAAAAQwikAAAADCGQAgAAMIRACgAAwBACKQAAAEMIpAAAAAwhkAIAADCEQAoAAMAQAikAAABDCKQAAAAMIZACAAAwhEAKAADAEAIpAAAAQwikAAAADCGQAgAAMIRACgAAwBACKQAAAEMIpAAAAAwhkAIAADCEQAoAAMAQAikAAABDCKQAAAAMIZACAAAwhEAKAADAEAIpAAAAQwikAAAADCGQAgAAMMSO0QMA4G9V1TlJ/izJB1ds3pbkld19xUle+4Ykz+nud9yDc++b5Kru/pYTOPZwkj3d/YlV2x+R5MruPmeNcz6a5I4kn1mx+S+6+/HrHetWUVUXJnl0d1887/+7u/u9G1zz0iRnd/dzNrLOinrLSd6Z5OlHequqPUlen+QrktyZ5Nnd/XvHuMa/TfJ/J/l73f0/j3HcwSRfneTsJD/V3d99D8f8zCRndPer13neDUmek+S6JP81s57/+p6MAeB0IpACTM9nuvthR15U1d9NckNVvbe7PzBoTPdL8g0bXOP7NzqQTUVV7U7y0iSPHD2WjVJVj0/yiiTnrNr1qiTXdfeFVfWwJG+tqod09+1rXOPeSX4wyZWZhb2fOl7d+c/QPQqjc49OcsM9Pbm7P19VL03y6pMcB8BpQSAFmLju/nhV/WmSv19VD0/yjCT3SXJLd/+jqnpxku9NcijJhzObBf3LqvqqJFck2ZnkQ/NzjszC3tDdu47y+oVJnjq/3p8m+aEkv5zki6rq/UnO7e7Pn8jYq+qfJXl+klty11nfEzafPfzDJF+b5EVJ3pPkF5I8KMm9kvx6d//s/Ngfndc7kOTqJE/p7nNWzwyufD2f/X1lkq+ZX+/aJP+8uw9V1d8k+ddJHpfk7yR5aXf/h2O8T1cm+c/dffn8mEuSfHF3P39VWxcluXqtELZG/0f7/j44s+/v/ZP8r8xm0v9Td7/uOJd8aFW9c37e9Ul+tLtvq6p98/f3jCRfkuRXuvvFVbUrs+//QzKb0Xxfkh/u7jur6glJLpmfc3uS/6e7f39e58eSPCXJm1b0siPJvnn/6e73z3+2vz3Jb64x1idntmLg5Umuqap/ceQ9q6rzkvz7JIeT/FHmtyFV1QVJfqG7v7qqXpfZz/bL5vu+8Hr+s/kjST6b5G+S/HCSSvLEJN9aVZ/p7ldV1cVJ/s/59T86f7/+4mh/v+Z9vbOqXlNVD+vu9x/n+wFwWnMPKcDEVdWjkjw4s1CWJP8wyQXzMPq0JBcm+fru/trMZnZeNz/ujUkun29/ZWZLJI9X64mZBatHdfdXJ/lIZjNTT8t85nYdYfRhSS5N8pju/vrM/sf/WN5YVe9f8c/DVuy7obsf2t1XJXlDkiu6+9zMZm0fW1XfU1XnJnlJkvPm27/kRMaZ2Sze++bX25vZks8XzPedmeQT3f1Nmc12vaKq7n2M9+lVSZ417397Zr88eM0aNb87yf7jDew43983JPm1ef0fS/KoE+z3wZkFrK/JLMReUlXbkvx4kqd29yOSfGOSF1bV2Um+M8nu+az918+v8feq6iFJfjbJ47t7b5JnJ/nNqrpPknT3t3f3H62qfXaS7d1984pt/zPJA44y1h/NLGS/N7PQ/dT5+3JGZkH3x+e1357ki06w/1TVUpKfT/Lt85/N12a2fPqqJG9O8op5GP3B+fv0DfP+fyvJL80vc7y/X7+T2XsHwDGYIQWYniMzkcns39OfyGw5659XVZJ8oLtvne+/MMkvd/en569fmeTiqvrSzGYUX58k3f3u+T1ux/PYJG/q7k/Nz3tB8oVZ1PX6x0mu6e6/nL9+bWYzYUdzrCW7183HcZ8k5ye5f1X9y/m+XUkeltmM6RfqVdWrM5vZPJ59Sb6hqp4xf7062PzX+Z//I7OAep8c/X1aSvLKqvq6JF+e5CPd3WvU/AdJbjqBsR3r+/sNSR4zr39jVV17AtdLkt88Egir6peT/Jvu/sn5bOe+qvq+JA/NLKzeJ8m7kvxsVb0jyX9L8vPdfdN8NvrvJLl2/nOZzGZQH5zk/ztK7e2ZzWiutC3J3X7JMV8N8HVJfm2+6VeSPLeqXpNZSPxcd1877//XquoXT7D/I8tq35Tk96rqrZnNpv/qGofuy+x9fu+8x6UkO6vqi3P8v18fySm8JBtgUQRSgOm5yz2kazi44uul3PV/8Lfnrv9u37bi60PzPw+v2n7GqmO+cL35Q2mWT2DMR7NW/XviSM9L82t+04qlm2dntuTyqavqrZyRPVbPS0n+aXffOL/ecu76nn4mSbr78DyUbMtR3qfu/ug8GD09s0C61uxoMgtuJ7JK6Wjf37+Zv17Z0wnNXK86bnuSz82D/vVJrsos/F+R5J8k2dbdH5kvD74gybck+Z2qevZ8bNd29/915GJV9cAkf3GM2n+dZFtV3b+7//d825dnNku62kWZvc/vm7/vO+bHXpjkr3LX3pO1f76O+n3v7qdU1Vdn9suFn0ryA0m+Z9X5S0l+bsUy7TMzu5/6iGP9fH8uJ/49AThtWbILsLX9dpKnH1kmmdnSzXd2919ldq/fM5MvzDZ9zfyYA0nOmN8Dl8zuTzzid5J8V1WdNX99aWbLVw8lWZov7TxR1yR5XFUdWY75Q+s4d03zmeE/mI/pSBB8d5InZTZ799iqetAa9W5Ocm5VbZs/UGjfin1XJ3n+fN+ZmS3ZPN5TaI/2PiWzJZ3fmeTczALeWj6c5P84To3k6N/fWzLr+2lJUlVfmdmM9OrZx7U8saruN5/NfVaSt2V2f+hZSS7p7rdkFj7PzOx7/s8yu4f0mu7+yczer4dndq/t46rqH8zH8PgkH8gxls5296Ekb81seW+q6muTfFWSd6w8bv59fXKSfd19zvyfByT5T0meN6+zbV7zyFLzlUHxiJuTPGJ+zJdnNrueqjq7qv48ySe7++czuw/2yHLkQ5ndS5x5r89c8X3+F0ne0N2fzNH/fh3xlZndWwrAMZghBdja/mOSByZ5z/yexZuSfP983/cm+eV5oLgpyY1J0t23VNVPJHlbVf11Vjx0prt/ax5U3z2flfrjzELL7Zk9TOiPq+q8+f+QH1N3f3Be59qqum1+/iJ8X5JfqKoPZjbj9Wvd/cYkqaqLkuyvqs8lWblU9o2Zzaz9aZKPJ/nd/O3s1o9lthT2g5kFkd/J7Am4x+rtaO9Tuvuvq+q9SW7s7s8d5RJXZrZ8+e0rtr2zqu5c8fonMpthPdr39weT/Mf50tmPZ7ZE9LgPSUryJ5ndv3q/zJbj/uvMZpP3J/lQVd2R2XvxJ5ktv319ZgH1T6rq9iQfS/LvuvtT85nSX5//ouJQkid298Ec248m+aX5EtfDSX5gHrBXemqSP+nut6/a/jPzcVVmM7ivqaqfTfL+zGZfV/v3md2b3Jk9kOi/J0l3f6Kqfiazn83PzMf+rPk5b0vy8vn39eeS/N0kf1CzjzP6WP72Fx1r/v1a4XG5+4wrAKtsO3z4RH6ZCgBbSx3jc083uO7ZmT319THd/edHOeaszGZ6H3EiT9o9yjUuTvIb3f2hmj0p+ANJLuzuP7mHQz8lzGdLL+7uYfdv1uxJvxd19z8dNQaArcIMKQDrUlXXJdl9lN3ndfdtmzmeKamqZ2X25NmXHC2MJrOlxzX72JhLMvuolXviw0n+3/ms6o7MZjr/fMUDsVa7rbvPu4e1toSqek5m7+lPDxzDUmaz28843rEAmCEFAABgEA81AgAAYAiBFAAAgCEmcQ/pzTfftu51w7t2nZmDB+/YiOFsao3NqqOXadbRyzTr6GWadfQyzTp6mWYdvUyzjl6mWUcvm1Nnz57da3503JadId2xY+mUqLFZdfQyzTp6mWYdvUyzjl6mWUcv06yjl2nW0cs06+hlbJ0tG0gBAADY2gRSAAAAhhBIAQAAGEIgBQAAYIiFPWW3qr4kyfuSfGt3f2jF9ick+ekkh5Jc0d2XL6omAAAAW9dCZkir6l5JfjHJZ9bY/ookj0tyfpJnV9WXLaImAAAAW9uiluy+LMlrkvzFqu0PTXJTd3+quz+b5F1JzltQTQAAALawk16yW1U/lOTm7r66ql64avdZSW5Z8fq2JPddfY1du85c92fZLC1tz/LyznWOdn02o8Zm1dHLNOvoZZp19DLNOnqZZh29TLOOXqZZRy/TrKOXsXUWcQ/p05Mcrqp0CYOTAAAgAElEQVTHJnlYktdX1RO7+y+T3Jpk94pjdyc5sPoCBw/ese6iy8s7c+DA7fdsxBOqsVl19DLNOnqZZh29TLOOXqZZRy/TrKOXadbRyzTr6GVz6uzZs3vN7ScdSLv7MUe+rqp3JPmReRhNkhuTPKSq7p/kYJLHZLa8FwAAgNPcwp6yu1JVfV+SXd392qp6QZKrM7tf9Yru/viJXmfv/svWXfv6fRev+xwAAAA230IDaXdfMP/yQyu2vSXJWxZZBwAAgK1vUU/ZBQAAgHURSAEAABhCIAUAAGAIgRQAAIAhBFIAAACGEEgBAAAYQiAFAABgCIEUAACAIQRSAAAAhhBIAQAAGEIgBQAAYAiBFAAAgCF2jB7AFOzdf9m6jr9+38UbNBIAAIDThxlSAAAAhhBIAQAAGEIgBQAAYAiBFAAAgCEEUgAAAIbwlN1Nst4n+Sae5gsAAJzazJACAAAwhEAKAADAEAIpAAAAQ5z0PaRVtZTk8iSV5PNJntbdf7Zi/wuSPCPJzfNNP9zdfbJ1AQAA2NoW8VCjJyRJd39zVV2Q5OVJnrRi/8OT/GB3v28BtQAAADhFnPSS3e7+L0mePX/5FUn+atUh5yZ5YVW9q6peeLL1AAAAODUs5GNfuvtQVf1Kku9M8t2rdv96klcluTXJVVW1r7v3rzxg164zs2PH0iKGkuXlnQu5zugai66ztLR9U8a9GXX0Ms06eplmHb1Ms45epllHL9Oso5dp1tHLNOtsxV4W9jmk3f3UqvrJJH9YVV/V3Z+uqm1Jfr67b0mSqnprkr1J7hJIDx68Y1HDyIEDty/sWiNrLLrO8vLOTRn3ZtTRyzTr6GWadfQyzTp6mWYdvUyzjl6mWUcv06wz5V727Nm95vZFPNToB5I8oLv/VZLbk9yZ2cONkuSsJDdU1UOTfDrJtyS54mRrAgAAsPUt4mNffjPJ3qp6Z5KrkzwvyXdV1bPnM6MvSvL2JNcl+ePu/q0F1AQAAGCLO+kZ0u7+dJLvOcb+NyR5w8nWAQAA4NSyiBlSAAAAWLeFPdSIadi7/7J1HX/9vos3aCQAAADHZoYUAACAIQRSAAAAhrBkl3Vb77LgxNJgAADg7syQAgAAMIRACgAAwBACKQAAAEMIpAAAAAwhkAIAADCEQAoAAMAQAikAAABDCKQAAAAMIZACAAAwhEAKAADAEAIpAAAAQwikAAAADLFj9ADgaPbuv2xdx1+/7+INGgkAALARzJACAAAwhEAKAADAEAIpAAAAQ5z0PaRVtZTk8iSV5PNJntbdf7Zi/xOS/HSSQ0mu6O7LT7YmAAAAW98iZkifkCTd/c2ZBc+XH9lRVfdK8ookj0tyfpJnV9WXLaAmAAAAW9xJB9Lu/i9Jnj1/+RVJ/mrF7ocmuam7P9Xdn03yriTnnWxNAAAAtr6FfOxLdx+qql9J8p1JvnvFrrOS3LLi9W1J7ruImgAAAGxtC/sc0u5+alX9ZJI/rKqv6u5PJ7k1ye4Vh+1OcmD1ubt2nZkdO5YWMo7l5Z0Luc7oGptVRy9Ht7S0fcPHvRk1NquOXqZZRy/TrKOXadbRyzTr6GWadfQyzTpbsZdFPNToB5I8oLv/VZLbk9yZ2cONkuTGJA+pqvsnOZjkMUletvoaBw/ecbLD+IIDB25f2LVG1tisOno5uuXlnRs+7s2osVl19DLNOnqZZh29TLOOXqZZRy/TrKOXadaZci979uxec/siHmr0m0n2VtU7k1yd5HlJvquqnt3dn0vygvn238/sKbsfX0BNAAAAtriTniGdL839nmPsf0uSt5xsHQAAAE4ti5ghBQAAgHVb2EONYCvau/+ydZ9z/b6LN2AkAABw+jFDCgAAwBACKQAAAEMIpAAAAAwhkAIAADCEQAoAAMAQAikAAABDCKQAAAAMIZACAAAwhEAKAADAEAIpAAAAQwikAAAADCGQAgAAMMSO0QOA08He/Zet+5zr9128ASMBAIDpEEjhFCH0AgCw1ViyCwAAwBACKQAAAEMIpAAAAAwhkAIAADCEQAoAAMAQAikAAABDnPTHvlTVvZJckeScJGcm+ZnufvOK/S9I8owkN883/XB398nWBQAAYGtbxOeQPiXJJ7v7B6rqi5Ncn+TNK/Y/PMkPdvf7FlALAACAU8QiAumbkly54vWhVfvPTfLCqvqyJG/t7n+1gJoAAABscScdSLv7YJJU1e7Mguklqw759SSvSnJrkquqal937195wK5dZ2bHjqWTHUqSZHl550KuM7rGZtXRy+ldZ5E1lpa2b8qYN6OOXqZZRy/TrKOXadbRyzTr6GWadfQyts4iZkhTVQ9MclWSV3f3r67Yvi3Jz3f3LfPXb02yN8ldAunBg3csYhhJkgMHbl/YtUbW2Kw6ejm969yTGnv3X7buc67fd/G6zzma5eWdG/7ebEaNzaqjl2nW0cs06+hlmnX0Ms06eplmnSn3smfP7jW3L+KhRl+a5Jokz+nua1ftPivJDVX10CSfTvItmT0ACeCoRodeAAA2xyJmSF+U5H5JXlxVL55vuzzJfbr7tVX1oiRvT3JHkmu7+7cWUBMAAIAtbhH3kD43yXOPsf8NSd5wsnUAAAA4tWwfPQAAAABOTwIpAAAAQwikAAAADCGQAgAAMIRACgAAwBACKQAAAEMs4nNIAbakvfsvW/c51++7eANGAgBwehJIATaQ0AsAcHSW7AIAADCEQAoAAMAQAikAAABDCKQAAAAM4aFGAKcAD08CALYiM6QAAAAMIZACAAAwhEAKAADAEAIpAAAAQwikAAAADCGQAgAAMIRACgAAwBA+hxSAE+KzTgGARTNDCgAAwBAnPUNaVfdKckWSc5KcmeRnuvvNK/Y/IclPJzmU5IruvvxkawIAALD1LWKG9ClJPtnd5yW5MMkvHNkxD6uvSPK4JOcneXZVfdkCagIAALDFLSKQvinJi1e8PrTi64cmuam7P9Xdn03yriTnLaAmAAAAW9xJL9nt7oNJUlW7k1yZ5JIVu89KcsuK17clue/qa+zadWZ27Fg62aEkSZaXdy7kOqNrbFYdvZzedfQyzTp6WdvS0vZNGfNm1NHLNOvoZZp19DLNOnqZZp2t2MtCnrJbVQ9MclWSV3f3r67YdWuS3Ste705yYPX5Bw/esYhhJEkOHLh9YdcaWWOz6ujl9K6jl2nW0cvalpd3bsqYN6OOXqZZRy/TrKOXadbRyzTrTLmXPXt2r7l9EQ81+tIk1yR5Tndfu2r3jUkeUlX3T3IwyWOSvOxkawIAALD1LWKG9EVJ7pfkxVV15F7Sy5Pcp7tfW1UvSHJ1ZverXtHdH19ATQAAALa4RdxD+twkzz3G/rckecvJ1gEAAODUsoin7AIAAMC6CaQAAAAMIZACAAAwhEAKAADAEAIpAAAAQwikAAAADCGQAgAAMIRACgAAwBACKQAAAEMIpAAAAAwhkAIAADCEQAoAAMAQAikAAABD7Bg9AABYae/+y9Z9zvX7Lt6AkQAAG80MKQAAAEOYIQXgtGMWFgCmwQwpAAAAQ5ghBYANYiYWAI7NDCkAAABDCKQAAAAMIZACAAAwhEAKAADAEAt7qFFVPTLJz3X3Bau2vyDJM5LcPN/0w93di6oLAADA1rSQQFpVP5HkB5J8eo3dD0/yg939vkXUAgAA4NSwqCW7f5bku46y79wkL6yqd1XVCxdUDwAAgC1uITOk3f0bVXXOUXb/epJXJbk1yVVVta+79688YNeuM7Njx9IihpLl5Z0Luc7oGptVRy+ndx29TLOOXqZZZyv2srS0fcPHvRk1NquOXqZZRy/TrKOXadbZir0s7B7StVTVtiQ/3923zF+/NcneJHcJpAcP3rGwmgcO3L6wa42ssVl19HJ619HLNOvoZZp1tmIvy8s7N3zcm1Fjs+roZZp19DLNOnqZZp0p97Jnz+41t29oIE1yVpIbquqhmd1f+i1JrtjgmgAAAGwBGxJIq+r7kuzq7tdW1YuSvD3JHUmu7e7f2oiaAAAAbC0LC6Td/dEk3zj/+ldXbH9Dkjcsqg4AAACnhkU9ZRcAAADWZaPvIQUANtDe/Zet+5zr9128ASMBgPUzQwoAAMAQAikAAABDCKQAAAAMIZACAAAwhEAKAADAEAIpAAAAQwikAAAADCGQAgAAMIRACgAAwBACKQAAAEMIpAAAAAwhkAIAADDEjtEDAACmb+/+y9Z9zvX7Lt6AkQBwKjFDCgAAwBACKQAAAEMIpAAAAAwhkAIAADCEQAoAAMAQAikAAABDCKQAAAAMsbDPIa2qRyb5ue6+YNX2JyT56SSHklzR3ZcvqiYAcOrYrM869ZmqANOxkBnSqvqJJL+U5N6rtt8rySuSPC7J+UmeXVVftoiaAAAAbG2LWrL7Z0m+a43tD01yU3d/qrs/m+RdSc5bUE0AAAC2sIUs2e3u36iqc9bYdVaSW1a8vi3JfVcftGvXmdmxY2kRQ8ny8s6FXGd0jc2qo5fTu45epllHL9Oso5dp1plqL1/5n9a/xPcjT1n/UuKjWVravinvzWbU0cs06+hlmnW2Yi8Lu4f0KG5NsnvF691JDqw+6ODBOxZW8MCB2xd2rZE1NquOXk7vOnqZZh29TLOOXqZZRy9rW17euSlj3ow6eplmHb1Ms86Ue9mzZ/ea2zc6kN6Y5CFVdf8kB5M8JsnLNrgmAAAAW8CGBNKq+r4ku7r7tVX1giRXZ3a/6hXd/fGNqAkAAMDWsrBA2t0fTfKN869/dcX2tyR5y6LqAAAAcGpY1FN2AQAAYF02+h5SAAA2yN79638y7/X71vcE4M2oAZy+zJACAAAwhEAKAADAEJbsAgAwnKXBcHoyQwoAAMAQAikAAABDCKQAAAAMIZACAAAwhEAKAADAEAIpAAAAQwikAAAADCGQAgAAMMSO0QMAAIDNsHf/Zes+5/p9F0+yzmb1AhvNDCkAAABDCKQAAAAMIZACAAAwhEAKAADAEAIpAAAAQ3jKLgAAsCZPDGajmSEFAABgCIEUAACAIU56yW5VbU/y6iRfl+SOJM/s7ptW7P93Sb45yW3zTU/q7ltOti4AAABb2yLuIf0nSe7d3Y+qqm9M8m+TPGnF/ocn+bbu/sQCagEAAHCKWMSS3Ucn+e0k6e4/SPKIIzvms6cPSfLaqnp3VT19AfUAAAA4BSxihvSsJCuX4H6+qnZ096Ek90ny75O8PMlSkrdX1Xu7+wMrL7Br15nZsWNpAUNJlpd3LuQ6o2tsVh29nN519DLNOnqZZh29TLOOXqZZRy/TrKOXtS0tbd+UMW9Gna3YyyIC6a1Jdq94vX0eRpPk9iSv7O7bk6Sq/ntm95reJZAePHjHAoYxc+DA7Qu71sgam1VHL6d3Hb1Ms45epllHL9Oso5dp1tHLNOuc7r2cDh9hs7y8c1Pe/3tSZ8+e3WtuX8SS3XcneXySzO8h/eCKfX8/ybuqaqmq7pXZ8t7/sYCaAAAAbHGLmCG9Ksm3VtXvJdmW5GlV9YIkN3X3m6vqjUn+IMnnkry+u/94ATUBAADY4k46kHb3nUl+ZNXmD63Y/9IkLz3ZOgAAAJxaFrFkFwAAANZNIAUAAGAIgRQAAIAhBFIAAACGEEgBAAAYQiAFAABgCIEUAACAIQRSAAAAhhBIAQAAGEIgBQAAYAiBFAAAgCEEUgAAAIYQSAEAABhCIAUAAGAIgRQAAIAhBFIAAACGEEgBAAAYQiAFAABgCIEUAACAIQRSAAAAhhBIAQAAGGLHyV6gqrYneXWSr0tyR5JndvdNK/Y/6/9n78zjbR+rP/4+XEPmUKgMCZ9QhmgwZMiQoSIkRG7JTEokJJFUMs9DmccIyexKhmvKGPq1IplKknke7++P9ex7vmffc+g66/vczm69Xy8v37Pvvc/a++zv93nWvIAtgdeBfczswuHKTJIkSZIkSZIkSUY+ERHStYGpzWwp4HvAAZ0/kDQ78E1gGeCzwE8kTRUgM0mSJEmSJEmSJBnhRBikywKXApjZjcCSjT/7BDDWzF4xs2eA+4BFAmQmSZIkSZIkSZIkI5wIg3QG4JnGz29IGjXEnz0HzBggM0mSJEmSJEmSJBnh9I0bN25YC0g6ELjRzH5Vfn7EzD5Qrr8ArGZm25SfzwN+bGa3DO9tJ0mSJEmSJEmSJCOdiAjpWGANAEmfAu5q/NnNwKclTS1pRmBB4O4AmUmSJEmSJEmSJMkIJyJC2umyuwjQB3wNN1DvM7MLSpfdLXDjd18z+/Xw3nKSJEmSJEmSJEnSCwzbIE2SJEmSJEmSJEmSd0JEym6SJEmSJEmSJEmSTDSj3v6vJJFI+mrjx3HAS8BtZnZ/i3IGYGYnR8oaRPZUZvZKmzLaRtL0wGhgazNbaBK/nYmmvP91gHmAvwNnAx8FnjCz/5uEb22ikLS6mV1SrmcxsyfK9ZZmdkywrD5gOfp/Z1cBHwZeNLO/Baz/XTPbr+u1WYHTzWzV4a5fG0kLmNlfJH0TmAnfz/Y3s5eC1p/CzF4b5PX3mNnjETIaa85kZk9LWgeYDv8sp5vZG0HrTznUn5nZqxEyipxqz0vbSFrczG4f5PW1zOw3k+I9vVMk9ZlZ9XS0wfacoHVbffYnJWVKxHpmdmYFWSNOV5L0UTO76+3/ZtKkgn6xkZmd3vXaVMCRZrbZcNcfQmbo/jIiDFJJf8M3POg34v4A7GJm/wqU82iXnFHAn4AtzOzeIDELdv08HbCHpEPM7PggGQC/AB4Efgu8jNf3hiLp88DhwGvA7mZ2VvmjS4DPBMn4wVB/ZmZ7R8jokrcQsB2wPvBrYNPAtZv3MfR/J+PMbN5AOfMD5wO/we+BBYFbgIeBtYJkvA/4mZltIuk+YNry38pmdnOEjMLO+P0EblR37qsvA2EKtqTZgAuBe/Hf2ReA/YF/AkM6dyaSNSQ90zEMJH0aOJXYzzE/8FN8j9yrs29JOsrMtg6UszmwEbAi/vs5DvgUsCPw4yAxZ0laz8zebMhdHjgFmCtIBpLWBr6Pz9D+AX6/LY6PLTsiSIwxxLMPhD37VHheap3HwAGU9y/pCjNbpby+A763hSDpTeBJoOMYaO7L7wsSc42kr5jZQ0HrDYqkM+j/bvqAFSUtBmBmGwXJqPHsI2kKYC9gbzN7WdKawKeB75vZ61FyGvLmALYCNgPuAMIM0kq60tTAlsChwPuBg3Hdbycz+2eEjMLZko42s4MD1xyApK+Z2QnlemEzu6dc72lmewXLWhfYHpgbNxQPBz4IXGVmNwbJqKFf7CLpOTP7bZG5AHAOEPIZypqt7i8jwiDFvQhNpsMbJx1HkIINYGZzdL9WlMYjgVUm/BfvSMaug8iYGvg9EGmQvh/YAPgc8BBwmpn9PnB9gN1xxa0P36SmNrOTiDV+tweeBs4AHgleezxlU9oWmBI4AZCZbRks5rfAEsAY3BBpSznZH9jQzP7YeUHSG8DiZvZckIxDcMMA4GEzW1HSEsDewJpBMmDg9z3UdQQHAN8zsys7L0jaD/hIoJL9OeASSS/iz+fXgPXN7Kag9QGOBX4CTAGcL2njEmXq3kOHy0b0f8/Pmdkxkk4CriNOKX0AOJFyYEvaHfg68JWg9TtsD3y2XD9lZruWrvBXEGSQmtkHI9b5D6jxvFQ5jxn4nkcN8XoEOwGrA38FTjWz64LXB9gPuEzSj7qjGMHcDawG7Am8iX9X0ZHxGs8+wEG4AddxSN2AP6cHAt+MElKcXNvhusybwFJm9nDU+oUautKhwPN4Kd4RuJPoHuAo4IuBcpYA9pd0GbBpsLHbYRNcDwM4jH6jfflIIZI2wZ11W+LnjfD7DjP7SaCoGvrFZ4FLJT0PzI47pncMbiTb6v4yIgzSQVIaXgFOkbRFBdnXvlW6VZCMlyWFpW2VNR/HH+TDJH0I+Iqk3YBbBzOK3yGvmtmT4GlUwO8kPcTASMBwmQN/ADbEN/RfA+eY2fOBMgBOxj2KB5rZE8VADcXMvlm6Uq8K7AHMjEcyf4Xf01HM0DRGC28A0wTKmNnMLmi+YGa3Spo5UAYMvJeGuo5gzuZhUXgP/h2FYGbPS1oDN3ReBZYMdBA05VwOUCLX50pajfjfF2b2Yrk8q/z8sqSwz2NmO0o6VNJxuAH/PLCEmT0dJaMwWSe1Fbi6yH6mOA5aQdKBZrZjC0u3/rxUPI+rPPtmdiBwoCQBG0vaC7geN04tSMZvJV0H/LxE+k5q/NnlETLKWj+WdBtuYG2JO1iujlq/IafVZ7+whJkt1ZD5pKQdgDAHnqRbgf/DlerfARe1YIxCHV1pbjP7bAlwfBpPO35N0ncCZWBmLwBbS1oOGCvppsafhUThqeeI3hxYpbGn/VHSv4nNWoE6+sU/y95yOfAisIyZPRK1fpHR6v4yIgzSt2DqSnKmb3NxSbPj6Y5t8QbuaZwBmC9w3QckHQjsYWbPlfqry/CakhBKas6FwIWSpsPrIk+X9KKZbRAlB/+9fA24VtJdwKyBa4+npB9einuyZsa9l4cB7woUM4HhWaI+YakbwFSN69Ub19E1RNOWNNTJgGma18Fypuh+wcy+Jun6KAElhQY85fBUYGVJ9xRZfwkS83pJD7vYzEzSdvjzM8HnGybv6tTFmdnRML5GJvRMKU6co4BRZrZ+5NoNxj97ZvbDxuuTRwnouo/6gAXlc7sxs6Wj5FDveRmM6PN4spK2OVn3dbAcAIrxuYekD+ARjTsJ/Exm9pSkm/G06lfw+2AcrkCGYWaXSLoXz2B5d+TahSrPPoOcJWY2TtILgTJuBpbGz7C/04LjrtC6rkR/JHkZ4Gbrr7+P1C0AkPRhPBPn97gzP5pajug3B3GwHQn8KFhODf1iSuBxYG28XOM9kv5VZIUFvNrcX0aEQdpQ5DpMBayH52NHyuluLDIVbgBF3jTNHGzwA28xvP4ijGLkrg98CfeWnAGsambPBor5OrAx5fOY2cOSVgSiIrDdLIFvtnPjUaYwzOxRYF9gX0krAZuXWqlfm9lOUXJKhHQVPOK7GF5D8vGo9Qs3SdrGzI5syN0aP3yjeEbSfGZ2n5m9XGTMh0exInkRT0MFV1Ca15HcJ2lNM7uo84KkzwH3BcpoprY8Qn/a2TiC6ojw+qe9gbHAk2Z2laRvUdKQArkY+KmkXc3szaKQ7lNeD6ERcbsTWFPSoXjKEGZ27JD/cOK5QdJ2ZnZ4Q/ZWeIpgFIfj++UOwAv4frxh4Podup+R8Oel1nmM7/OdCGVfue4YcaEU5+D65T/wyF9kzfUH8RTEx4FPNSLyrWBm95UsnzaapbX+7Bcel7Skmd3SeUHSkviZEIKZbS3pXfj3fizwkXJWntWJaAYxmK60ArBboIwXyp65Hu60n6zIDS0NkrQLXmu7vZldGLl2g1kkrYI7n2YpunkfgRHFwihJ03Vl3N1GvNOrhn7R7FPQB5xbrqP7FDT3l5BSxg4jwiBlwhzll/CbJrrGr1tBeAlX7E4MlHH0IDL+r4XUvUfwG/Qs4DG8NnIDSZHK3PvwNJdZPdtpPAcGrY+kj+Pfyyq4gng6sJW12LGwpFZcKWkW4grOkXQEXgPxe+BYMwtzdHSxK3BSOZz+hm9G9xL4WfAmML8p6ZT3FRnfIL6+b63BnCjFQxvJd4Dflt/Z/cCHgPfidZ8hmNmKUWu9hYyHJO2Pe96fLK9dhTs/Ivlx+e+vkp4AZsHT6fcIlNGs6f/lIK9FsTtwvKSv49/9B8v/wxqamdnpkv4E/Bz4NvCSmT0YtX5DzgrRaw5ClfO4Vt2tpIuAD+BRhc3x5m/RXIs3fTqthbXHM4jDG0lfgtB0yh/jztvOsz8r3jwl8tkH35N/U1Jb78cbmc2DO9nDMO8MfBJ+Zn4YP8fuBOYMlPG6pPPN7EUN7OQdmU67FR59Px//PCsCnydeT14SLzdp06lyG16r3Lnu6OYTdN0eJkcC50namX5d6Wd41lokNfSL1vdLSVfR1dBO0qLAzxtp/O+YvnHjqnci/69H0nvxFNongiOKg8n6qrUwhkXSDxnCk2xBXcok3VBkNDtGzgfMaGZTDfkPJ07Gm3iNx6V43d34z2RmYd5FST9h6N9XiJzyWZ4AOh0CO7+7yG6OzREWc+BRhofM7B9R6zfkzIE3H/gg7oU9JbpmQV53tXInClte+wo+YiDcOJG0FK74PGhBHfYaa8+GGz8P4JHxC/BUni3N7LIgGfvg0dYpgUPM7JS3+SfvVM40RbmaHFdIn7DgzpeasHZ/nA0yBiZQ3my4wvuImf29JRmz4B3Q5zOzj7aw/gQGSYdAg6SnkPQAE6YFdvblkMiCpDkHq02UtHxkDZa8Qc+gRNeStvnsN2RMBiyLO78fBG6MdkZLmtzM3pD0CTxjbRxwU2Sao0onbzNbUtId9HfyvqCZyRQkaxZgRuDp4ChvZ/0+vKnVy2Y2pvF6K+OY5KPRhAdu2vg8n8drIufGz+YjrHSqbUHWUkXOg2Z2gwLH/kj6B/DV5ncSjboiT7hjZXVgATMbdsBjpERIkRdmb4nXwryKz9bZP1jGx3GPyevAwsCtxYjYzoJmN0rat+uljTrRnkgDC/dgNglX5qzRcKAoj3vTf4NG8XXaq+to8ue2BZhZK7VPg3CLpMcotaptGKMwPs15PwBJS+POiFCDFI9aXCBvBtTpHrgY8d32Oi3zV8EP86ckXQscbnGz9U7BP8+7gWvw7n4P4zU4IQYpsKKZLS1pWuA8+jshR3NLcabdgmdgtEH3qJSOgrqbtdCp1Mweo/FZJF1pZisFy+g0TPtY5LoNujNwwunykg/AzKJSz6s4Ccta80St9RZcJOkzZvbvzguSvg9sQeAIo26js+zLU1pgh/3GXvkYnkE2Rt7FfZtShxvJR4CVccP3ETzlOSzNUdKyeMf4JfApB3fhxs/P8bT6KN6qk3eIQVr01yPw2vfngemL8bhtcDbWEXgGzihJ3wbWKUZV2DgmSSEjyuYAACAASURBVBeZ2ZryJj0H4ZHRhUuaeLSxeA1wZTPCJ2nuyAwWSacC3zCzGyilIJIWxEcLLRok5jFgB3nn4L3M7P6gdcczxPN9q6SxEeuPCIO03PTCu649J2kG4CBJO5vZzwNF/QxYrSgN8wLfwhXuk4mr8ZoF32SPwb2wL9FfJxNJNWWuhOxPxMeZfDzK4wNgZidGrfU2nNtJm5b0EXyTuC3KEdGheGG3pkQugaMsduwHZjafpHmAFYBtJS2M3w+XRUXMisf3aFxJOAdP1X1a0i1m9u0IGQBmdkhxdvwGb2X+O2DpFiJlJ+Cz53YDnsMbma2Op4hHtcyf2syOA0+jM7PflevIuttXwDshyge8t8VXgOMknQfs20YK/WApSPJ6r8vx76VtZohaSIPMIC7O5tAZxGZ2dYkovGTeDbMjf2tKB+EAtir/78NTAyNLAZo8hu+VP6alcV8waFR5HPAvPAsjKlK+Nz7yaSU8K+I0/FkNdUxU2pdPxLOWPorXjm6JG0CHE1hTVlKNd8F1pVvwM/NcSXsERuL2ADod9R83sw3l/TfOJdYgrdHJ+yBg3WYkXtJcuBP0k4FyFjGzZcv62+NlYWsT+4x2GjHtgneLfVze1PJSfHxeCJK+UWRMJukYM9uv/NEJxOn8AFcB18lnEZt8lu9uuKMiiqfM7PMlJfxMSU/hkfj7rWsiQguE6BojwiDFN4zlrAxIN7Nn5U0nrsE9WVFM39g0HgIWNbNHihIUgpltKWlLPMKzLT7H6aS3+WfvRE7rylzHwMVz/Tc3sxAvSZeMR5nQSz49MI2ZhXXBxA2ez0j6GrANbvhsI+nEjhExXOTjN35Y/rsfWAAfy7O3BTcHMLMHgBMl/RFvBPUlvHYtKmK2O/7+Z8QNubnxZi3hM/zM7OfFuFrJzHaOXr/wPjPrriH/Y4mSRtFMa2vWjEfex1Uws9tL+tEu+HzFcxp/FtlwqJv30kLXyCGINLKrzCCWtCve2GqUpM3w2vGzgGfwjt7Dpukll/RCC1GxjpyD5bON/9FmGhqDR5XfjxteUfPHzyl72BV4hsQhZhYy47aLGvvyHGa2QTn/77IyzqL8HMkOwPJdjpUT8VKHKIN0inJWQgkMmI/PiE5Bbr2TN/5ZutPCHyY+w2xUJ9XUzA6TNJe84Vwkna60T+NlTp2xadFn5eZ4NiS4vrSbme1LsAPMzH4p6XbgNPlYmXH4vNvIGa59Rda5uONmQTy7YBX8mRk2mrCMptPQ7vGI9UeKQfpqxxjtYD5fKTpKMlbSxXj63Gq4ovUNvB14GOaDpO/Ei89bHSnTRbQydwN+4O2Hp1N0HuwwpdS66gSLI2IngrsSN9gMT3t8Xj5m4Cp84HsE3wXWaNRB/EU+BuBsfDRHCMVDtiawFJ6CdAnw5ZJiG8UL5vXVz0q620qXOkmR81SbaXt9wAKSzgf+BOEp7i9L+irugX0Gfy7XILZr8IdKyn5f13VkB7wl5K3k+4CFGtfjLHa8CPSPE5mV/mZDraXXlxS3X+PRpsh1B5uf2YfPiQvB6s0g3gBYCP9OzgRmA35mZscHyqjJ5rQ83q07zbWDpG2C5ZxZjNLNiTtTuqmxL79WIj2nlewo5B1jow3S15vGKEDJkHsjUEbTUNyq8Xr0PnaD2u/kfbGkMXjQoXOGfZb47seHAHdLWtp83v138Q7Fnw6U8aR8JNpMeBrqMfheGfn7AnjDSq1w5/wfJJsliinxvWwavIFSdH+aS5s/lOy+0Aw/+jMvOwb7S8CteOnBsBkpBuk4Se81s391XpA3oHjzLf7NRGNm3yo56wsBB5rZFfI5buF1WGZ2o6TRBHeMG4qWlLnORjc97c9qfR/eafM54JMW3+Ftennr/3/SH8l6Hd9EwrCuonwz+5e8ziOSX+FG7jpm1lZtbPPZi1QQumm+/2YXx+gDYyPgB7hXfnr8sBhLYKfVsv5g13sGylhkiNdDlcUSHf0lcBHu6Q11RAzBwsBOFlgPVxiqOdaJkUKszgziJ4uC9Q9J7we+ZGa3Ba7f7SXvzAfteOfDGsEUpunsmfJmg29aow6zDUpJ0AVA1GzgZlpwH95h8zpJ90F4s6ka+/LGeGbEadbfzOhL9KdyRzGUfhe5l/1Z0heaKY3ycRzRUf+hOnmHpbub2V6SFsebQM2Kn2G7RD//ZnZGKdXolIeMw8fkhTVnMrO1YPwzPyXeN+ZwM7v0Lf/hxDNW0q+Br5cU6vWAK/HvJwxJu+Pp85uY2a2SvomP59vEzO4IErN/uXefb+GMBNrv5DtSDNJ9cO/PvsBf8Ztld2JnOCHp3cC/8aHYm0o6HLiHQG+mpB8M9ZqZRXv+p6R/c3oE+ER3pHk4lA1w5obCMBvucQpVGCRtjKe57mFmkXUdTa7H04DmB3YsKSjX4el1UUwhacqm0la+o1CjFx9hsAawj7yWdCweJb0q0HBYVt7VrQ+YuXEdPYj9UTMbMDi+GPC7B8tZ0sx2CF5zAN2p+fKOmG+aWWRa8DeAH1ijprMc6qfQ31QjgpOBzczsmsA1B6DB6+GektfDRWZI7G2D1MBKmjtQRielse0ZxM3P8VC0Mlro9pJ3DLfQeXfl+ThZ0mJm9hRe1/+LEp0LLw3oUEqCtjOzuwOXPXqI62ha35dLmuG3u17bNmr9BgtL6i4v6sMDBlHsjI+W+Tr948tmw8elhGHeMGcDtdjJW9JZZvZl4kejdMuZAb+HtwSek7QhsBYe+Y+SMTueCfc8PlLkdboigBGY2c4luv9S+flpScsQ71wRrn8/X+QcKulGPIslaoTdkXiq/nSSljCzA4LWHY+kITNtzOzrw11/RBik5sPdN8Vvks1wBWULM4t+8M7EH7Sf4M2HLgSWwxs3RM1X7O5IOS3ubXyAwOilpMXwovxb8QYNcwMLSlrX4joGdysMixCsMBTv1TLA94An5AOSAeg2VIZDxxgpxs60+PDtDYIjjKcDv5S0g5k9KWkm4FBimyd0FIbjcY/sKDz9fDc8Qj5tkJhZreWRSIVdJC1lZVRROahOxx1HkewlaXVgZ2tptEjJvjgKeAo3sJYHXpGPftgnUNQVkjY0bwSxKp5Otd/b/aOJZHEajpSWole16pSvpDSwkPRz669TDmtsoXoziN9fUpD7gPc105EDyyiqzAfFHdHLl7OFkrG0Ch6Zj0wPRNJOuIL9LkoXfyDMIDVvNjUzrmC/hkfG3iTW4YmZRTs3J6ArpbGvcY0FNugC1h/i9TCDvuxXy8ibDX4Qb27YyrNZ9v/X8D3gwHL+72ZmUfXkYSUGb8PRwM30l7OcjddcH4VHzyM4GW8sNTN+drXh8Gga8eMxHzF3cLCo3TrGaEPOzfKa/ygWMrNPl4yVS/DAWjRL4inHp+JBnNDsvhFhkBb+iv8SpsGV0UjvZYepzOw8Sd+0/iH258vrsEIws/FDxeUtx4/Du9N1j2kZLj8F1jYb0IDiI/hNukaQjBoKw3P4w9U95mMcXisRgqT34I6Bl4GDyubxZ0l7WtDcVjM7Sj5GqNMJ8xk8DeXwt/mnE0VZ+9Plv6Xx1OOrgO8HirlT0pXAMWb2h8B1u1kF+Jmky3ADYV+8q+svguUsjdfCXC/pa8HRkQ574N79OfDNfA48re46/FkaNma2R0nbGSOfE/xJ4HMtfJ4laD96VaVOmYGH6hJDvD5ctsabc6wLrCuplRnEuLNmjkGuwxgsy6cwzsx+FCjqdetvOAOAmf2l7KFhSPoW7vj4mLXUxb9E4L5bfrwGbwbyAv58bhcho8hpnmMHNrKXws4xJozorI53eD0oaP0Ob5rZtfJGNlvhWQW3EpuxdhuuX1wKnGNmraQ5S/oFXj84PbAXnrHyD/yzRGWudPoSTIDF9luYs5lmXqKX+5fzJopRZnY0gLwuti1qGfEXa+ixT+cFyXgNxvfXaWXEoJktUuyIjfEg0TXAqWYWMoppRBikxbO0N94xcCngJmDOcmBEestfK56ysZKWM7NrSvg+dJMqHox98Q5YG7UQ6QWvvRlQB2Fmd2vCLlnDoXWFwcxGR631NpyMbwyjgGskrWE+hyp03mVxSBwjqW+wNMEgbsC7OY7B0xGfbkHG/MAXgD1LGtLx+Mb03Fv/s4nDzN6UtBveAOZUfKZatDHaqe/7qaSLgN/J67uimwFNBrxoZvdK+mE5yNvoTvknPMK/Cl5P/Kfg9aGOM6pWnXKTphEa9nzaEDOIJX0gSkaRM8DokDQnrtz9LVDMW2X5RBqkk0mazBplJsU4iY4Crkf7Xfy3oL/Z1B0dJ4Sk6JT35jl2bRvnmJWyD0nT4EboR4HPmllYzW1hLzxD4Wf4fPNzgZXwrKKoiNkXgRXxzLsjJN1L//zu7o61w2EBM1uuZGDdY2ZHAkiKLBN5kXZGCHYzlH4XWT/e3HvbnN9ey4ivMvapBsW5/T0AScsBP5E0p5l9arhrjwiDFM/zX9rMXpE0C35IfBZvqBGZurMVnt72XmA3Sc/hD/g3ogTIi85PwDe9T7SVHsjAERNNIh/u1hUGSYMN9+0YCpHpQVN1Utok3YHXlaxAcEpCSQ3bAphG0qvAkWa2f6QMYDszu2wQ2d+PSg0txlSnvfjsePOfyyTdY2aRtSQL4JGea/CGQyfJa/v2iPZmS/oMPvT7MFyxi+YkPLK8qJWRDyUlPawLorzeem98hvLFuDL3+5LCG1mzVCN6VatOuXsGZetIWhGPjC2Dz9eNWncp/Az7G14KcADwoqRjrX/G3rComOVzKnBGURjvB+bEswzOCpZTo4v/ZLiT+F+StoXW+gfUOseWw++zk4Ctu39/wXzCzJYr15dIuipq4WKsn4iP/OgDPodHso+kf/RIBFNI+izukJhN0ofx7K9IGf+0FkYIDsK9ktayxixYSV8AIrv4TytvKDoZrivNT3/jtEjHRxUj3uqMfRrqvIzOwunUEX8R74cwLUGlByPFIJ2Rfq/My8B8xYs5VaQQM/srsJKkqfHc9SdLPnkkN+Hdz5bHUzehnbEMnVqiJn1A5I1ZQ2G4kArz+/DZWh81s7vM7Hr5uJELcM9sCI3UsCXaSg0rfFfSp6z9ussOTwEP4rOoouvLLsUN7IthfN3yAcC1eJptCJKOwo2DtjIWwJWcM7uUt12DD9jNgE83jM/vSPoibtB/KFBO684oq1APVxhqVM6CkUIkTQuMxtN3Zwe+iXd3juRgYB38/BqDf+dPA1cTWEdcI8vHzI4rTuGD8HPrAeAEM4s2SGt08f8ZcKukBc2sk6J3ORCd7VHjHDsAV0R3AO4E5it6TLSxMFfZu56RNI+ZPSDvtj9NlAB5ecvquCG6KHAj7pRcK0pGYSu8m/rteHT3ajyFPyzYgacz12AnXO/bE3d8zYmf/WEdg3E9v1Pz/lLjehxBdf2FWkZ862OfapyXkr6EP/tz4QGJrbod08NhpBikZwI3S/o93mToCEnfBcI7CEr6Dr55vAt4VVJ0BGv+wLXeiqHqh8Ia6NRQGKze/L5vAodJ+rKZPWZmZxWl65BAGTVSw6BS3WXxkm+KP5PnA9/tThMPYGlrDI8ukdkdiqISyQt4p93osRVNrjSzAYdpC2lun+lOBTevi49qLd+hSvRKXq7xZfo7hZ9hZmERksJQo3LCkHQYrkidB6wNHGZm3R1EI3jJzO4tMu/oGFmSXowSUDHLp6PEXYUbIU9YO43UWu/ib2a/lnRelzPq89ElDtQ5xz6GR5W657RGGws7F1mTA2tLOgEvR9ksUMajeIO5/cysNYPOzO4E1ilR8ZnMbLYWxOws7x/wspmNr7vsjmYOl1ICtLqkuXC97yEz+0fU+kXGCpHrvQVVjHhVGPtUIvxfwEcX/gU4EHeq7WZm3WUW75Sz8FF8d+Kp+vs2nFHD/hwjwiA1s5/Ja7sWxJuo/FnSrBY/XuRbeHvm1pob4EZUs531C2/z998p/8SNwwEKttoZ9t2qwmAV5veZz4Jaoeu1UyWdGyWDOqlhVeouSyr1fbiHf6u2lFIz+6eklc1sjKT9cMNkHK6sRPIBvNFImwZp9LzZwVhX0kF4KtImZnYzgMXWEFZxRpXUxtVxZfoxvMvu7pLmt6COsYW/4wf5Ux1jt0TIDsWN4QiWxZWfm3ADvq3U4Ob+0nwmI++9Klk+8n4OR+DlJwvjEcY38YyJsIHvVqGLfzGmxpXf1Tg86vMHSadEprtWOse2GszxKO+3EcmVjWhyh9BRTHhUb3W8IdsteJnDmGhHQdFbjsUN7KfL/jIGv5ejZB0BzIRHyb+NzyF/BY9khxmkmrAB5BPl9bDGWUWnHHSP7HbqDpMqRjx1xj4dhqfPzo5PCTkGTwv/BXFjjFZ8+7/yzhkRBml5AEbjD8DvwNt1Rz4AhRoRrCrtrIH9ga9L+mKX92o9PHVw2NRSGFRhfp+kz+N1UK8BuzcU6wuJ8/rWSA2rVXe5spmNr+/t/lxRyDvRfQQ/vJfD054+jUcvdgoUdT1wo6StLHYuaJOFNOFcPSDOS4rPB1wEr1M5GDe0WqGCM+orePpx5579o6TL8VTHSIP0NHwPm0PSwnga2i8JjCqZ2eKSlsbTtQ4E+iR92GLHSkGd9ONaWT4/BVYzsyckzYvXRe+Hn6FhSmknxRXYvuv1jc0saizLmV0/T4eP41oc/1whVDrH/iSf0b5j13nyo0AZAP+UtL2Z/TJwzQGYzzU/o0SXlsSN029Lej3Y8DkYHymzXucFSd/A9aeoVNdFzGzZsvb2eDRrbeIdoTUaQHbmgPbhdcqR6cBNqhjx5mOflsYdk9Pi5VNjIvVkYFHzsS9TAnd3nhtJWwbKaLXz9YgwSKnUAZU6Eaxa7axvwZW268rB2hldE7k5ta4wqN78vt1x5aAPOFvS1Oa1BZG/r9ZTwwo16i5HFcO3w8mSvgrhaagr450VwdMRLyvPzU2BMjqDqi8Cjiye8pMafxb1ef6Bey3b5BXzzrdPyWsWW6GSM+rVbgeKeWO7oRq2vVM+ZGZLloP8VjyLZcVgZYGyd10vaXq8bf6pkjCzJQPFtJ5+TJ2IMsD0negL3jtgUTN7RFJYZkzhREmHlv2+0z32KGA+gpp12CBN5oBfS7oxYv0GNc6x6/FskjGS1mt8R9GGz53A4pJ+B+xlZlcHrw+Mj14uizs8P4U//9Gy5rWuFH0z+4WkyBryUZKmMrNXzOwwSXNJOjRw/Q6tN85qRuAlvTBYRD6IKkZ8yVj7MP7sLIunvf5Y0hgrHZeD5CxjZmMlrVx+ng9/VqNotfP1SDFIq3SOo04Eq1Y763FmdoYkA86UtH9wmhvUURhqze971fpntq2Fj/54iNjRD62nhhVq1F2OwdNCO53chBtb0XVENIySQzo/S3omUkZZ96+SDsS7Li5F/9D3qM/zdFtK1RC0mSJcI3o11L4b/bmeBTCzV0s2xqqdvSCKRhSOkqJ3FHCUpMUi5eDP4VA8GCSj9YhyYayki4HL8GjiZSWqFNktGtzh+Ut5Tfxx+Gc5F/h6sJzBiO5O2/o5BrxmZltJ2hq4QdL6JVU4mpfMbDtJSwK7Fuf0GOB+MwsxtCTdje8nY8p/P7Qy7ziYoUpBIr+XQ4C7JS1tZo/j3YKPJXYSBVRonFWRWkb8alY6RUs6DviVma0jaSxBGYvAlriRe72ZdZp/HkB8eRO01Pl6pBiktR6AGhGs6VSnnXVnzdtKqsCZkpYg9jtvXWGwIeb3tcADxRjZw7x+eB38c80UKcTM7qGkhkn6IPEKSafuck08bev3eIrgTMTex0vitRBHmc+gvMrM2qgvmFLSlGb2qpmdD+PHJYTuXZJmxGsw5sfna0Y3GwJPm2ubzly1PrpmrFnsXLUazqhO+mmT8O63XTwWbYwWzpZ0tJkd3HyxBUV+wyFeH4enOkdQK6L8rbKPLQQcWPaZ+YFTguU8D3xZ0oXAWLxGMrwLZjfy0T+Rjfmg0jkGYGZHSfojHun9PvF10R0d5hbcGT0jHsV8K6fLxLK6DTJvVNLywc7DAbpeg7AslhKAOM/KZAjz5nabSwqLwBVab5xV9pYOk5X1O/dDZJ+HWkb8dJLmLpmdH8LHsryLwI7RZvYnfBRL87W1FDuNpNXO1yPFIK3ROa4TwfoqHpXbDDesoiNYzRbWbbazvqFzYV5vuypeVxrWdKKGwqD+zmGP4Z392ugcBu4N35hyqJrZw0Vh2DVKgKSP4x74f+I1nt/FOzkfYYF1MpJ+AUwNTI+nWJyCRzKPw+f3DhvzeXrrA/uXz9UWpwHHy2uJnpI0E16PE92h9E789zPa2pupt56ksWY2IE1P0gVmFlXr+YMhrqOpEb2qkX4KsLC8trevcQ2E1vYugT8rlwGbNjMYgtm8ZES0SesR5QaP4kbvv0va25T48x9myMlnm59U1lwVOERSX2RGkaRH6e+yCX6G3Y/PpI6k9XMM7+VBWX+spE8DZ+NdNyM5sfmDmT0D/Lb8F8VFkj5jjQaZxbjeAh9tEUVT1+t+PQR5icaWkh7A9b+T8Tmn34mSAdUaZxkDnxejP2MpbP58RSP+e3i54VN4M86v4o2hwmaRauj68UuIsy1a7Xw9IgzSSg9AZ90/0WhuIOkjxbO91Vv8s4lhFWuxTX6D+yS9y8xegvGdaneUFDnCBtpXGGp0DgPYm66mP8XgDWs4gTtQ1gLmwSP878NTea7G08SiWMDMlivG/D2dGgVJOwTK6KQCf6ukIbeSHmpmR8hrE6+R1/o8CxxpZtG1mF81s2u6X5S0QGC0dFa8wdR+XQ6I6YPWx8xOkrfj/xT9zRPGRhsMlaJXb9VRMyr9FGD9xnUrHRDNu6lvXdJCx0q6qfFnkXVkl1OUD0lfM7MTAtcejLYiykjaG+/qOAr4F/Ak7vA4FZ8bGcXNeMf7Tm+HZXEn2Cpm9qUIAWY22Ai2Nmj9HDOzNbp+/oe8hCrkd9VY9yR5SvtK+Cz6p4FrzewPgWL2xlMOV8KNt9Nw3eVjgTJoKXuom5Nww20+vHxiX+BhXO9YNkrIWxg+kY2zPmbeC6FVKhrxl0uaB5i1RGIhuA8GFerHzbtet9b5ekQYpJUegKa8yfHh4tsBsxE7vPoy6igMiwC7ybtSHttJDbPAeVGVFIYancPAI4pjJW1iZY5fC0xWUjYelHRYUVIpBlckU0j6LG4AzSbpw7gRP0WkEEkzmc8kew44QdImwOkW18kX8NQwvOauTQ4s3/34tENJXwN+SNyG+zCwAXCOPH1+u+IoCkt1K+95Y+APuCJ3K/AdSYfYhCMUhkvbzqitu37uZJFMhXcRDsG8A+L0+J4/D76HnQ18VNKCUamo5Tn8CZ5Gf3LEmoPQVD42weeFRlMjogweef2UpKl9aZsbxo+EiOQLpZQCGD9ncR1JO0YKUZ2ZujXOsQkoTvbQrBVJe+COtcvwOuXpgR9Kus3M9oiQYWbnSBoFXIHvKYeYWVjUqkNXCiq442gVoC8wBXU2K118Jd1pZseX6+8Grd+hRuOsP0h6jDLuL9gJ0aSWEf9JvFb0JUnfM7PryuvnmVlUb48a9eOtMiIMUuo8AEiaHS8M3gT3lkxlZh+OlEEdhaETwdgZj8j9uKQ6Ho8fglFD0qsoDGq/cxhmtqO81vZ0SccysMtq1IFxpaQrgM+a2fcB5O3z/xi0foet8PEot+Gdz67GG0N9I0qApLWB7+O1pD/A00IWB2YgNg2lOY9s/Pw+PKIRdR8DfA1v/78/7gE8Bng/EDpbr6Q6fwbvSvd7SetGro+Px1rBzMbJu4X+Ald8fs+Ens13TA1nlJmNr4cs0fEjgbsIbjZTIrvn423+H8RrVG/BFZO1gmTsgj+X25tZm7XENZSP1iPKhU52z8vyuccdQj+jmd0j73baHMlwhZkdGCVDlWbq1jjH5D08hpoRGVmnvqqZDajlk3QYcCMQYpDC+PFVo/CRTG3VDv8LT3V+EdcBZwf+QmwKajPz7onG9eRB63eo0QByvhJRXAHYVt48zYDLzCwyC6eWEX8gXt8/BXBKMUovJ7a2u/X6cUmnMYTdFeGMHCkGaS3L/z5cUVy8fKGXBK8PFb0VxWt5Dh6RmQOfrfQQ7qGNoIbCUK1zmHnDrC3wWbe7ElyzYGa7S1rMBtYo/pr4FvNvmtk6jZ+7Z+BFsD399ahPmdmu8qYTVxBokNI/j6zDdLhidzSBs8nM7K6STnkOcBAekd2k1JRE0WnK8DqwTYlmjg1cH/zwmQF4BleuP2A+uip6VEat6BWS1sAjr61EL/Da+g3NbLxjSNIblHMgSMaSwJLW3wiqLaZVy03zuiLKc+NnyrkWP4f2XY3P0rwOawQCIOkQvBTgArwM5BlgjeIIjTJ8as3Ubf0cww3qrYEf024n7ylUGqc0XpuHwEaAks6gv1bxQ/iYvPsgPNr/KXyf2bWcNW00AXx/+d77uq4jpxFAvQaQD+Ajmf6IO4a/hM/ZjjRIaxnxr3X233KeXVGcYJH6RY368XPw5747eymEkWKQ1uoct1n573eSjsdT0KJpXWFoUhTGL+LK+/R4I50oWlcYrE7nMIqH9Ad4StVaNkg9YRCvSfqwmf1Z0k74PXwbrgRFMWhHz2AmayjXV4M3nZAUGbUcMI+swa3ydunRdBpZHI0rpmfjEbko9mz+YGYnyMcO/DhQxv7AnZJux+eD7ihpHzwCGEnrzihJ0+HOgQXxbph/jVq7ixmaxmjhDWL3sS9Jml5eb92mEfciLTfNa0SUL8BTKRcGdpG0VvAZ9jKDf5awRjCFxcysM9P8Ukm/NbPPS7ouUEaVmbo1zjEzO1hecvAPM2tzlvoOwHkl3fVZ3NH2ChM6KYfD0UNch1LO+w2BY+XdnNsITJwOzDHI9RnBcmo0gFwHWBMfv3YXnoH1ZTN7NEpGoZYR/6ykbwLHmE9B2Aj4FbGZfjXqx8+Tz7V/r5mdHbVuh5FikNaw/DGvTT2rpApsBswr6SzglMA0q9YV/h7x4wAAIABJREFUBgB5k4FN8bS684GdzezuqPULrSsMqtM5DLwW7mZgCWtnDlkzzXHqEuG/D6/DO5Euo3uY1OjoOT7iZmY/bLwe7VkciuixL5fhaaefMLNnJf0G+JW81jek456ZXSNpUTO7syhZm+MK1moR6xeux7//eYF7zexpSZd0K8MB1Ihe3YXfZycDm0n90x6CUwMneM8l4n/jYH/5nfAWRtzaQzhd3hEtRF0GY7CI8hl45kpYozkzWyFqrbdhakmfNLOb5B1jR8nLd8JGclBvpm7r51hhc7xetU1eNbPFSzR+BuDZwIwFoF79eJH1HLChpB8Cc0at21h/L0kfAV40s/vf9h+8c2o0gPwV/j2sY2Z/Dly3m1pG/MbAjrgB+kqJkq+L16xGUaV+3Mwiv+cBjBSDtMYDMJ6SKrCHpD2BNfDNN8QgraQwgI/7OBafqRY96wyopjBUqR/Gjd2250SubGZLF2PkHjNbF8anoYdhdTp63iBpOzM7vPOCpK1ojBuKQBM2g5gKWA94fJC/Phx+ZY3Ot2Z2i7wW6wSCBlfLm6R8WdIywM/xSNmDeBQwqgPyOXjq0bHA7QAtGKNQJ3q1F3VKHG6StE3T8SBpa1yxj2IoI25/Ao04la6RwAMM7Bq5o5ndFiRmgoiy+bzrsEZTMEH9+ADMLNIZuRUeufoAPn/863i9V1idIvVm6tY4xzAfk/Fy8zX5WL6zhvgn74QDgM8UQy7UEO2gCvXjRU5zhMzxeBfnuQCsvxRpuDL2wZ30U0o62MxOjVh3EGoYPh/Ade99SoBoLB6EuCpSn61lxBcn917AcpI6GTJXm9nagTJq1I837+NxwEvWGJk0XEaKQVrF8i8H6gK4IrIpXvdzDxDWeKSk0G6J12GMxfPh3wC2jkx3MrPli+dvg/JAj/f8AU9EeP4qKQy16ofHyBtPvIb/nk7B02m3NbM7g2RMIQ/zzArMWrzwL9CINkah9jt67o4fql/H5+l9sPw/rK6z0JlHBq7AvYRHAULn95nZLzX4uJSwAwOvfV0a/zwb4eN5nhpEUX3HlIjCx3Clei9JFwDHmdl9UTKKnBUi1xuC6FmzQ7ErPo5nCzx6OS9wL7H3chUjjqG7Rh5KXNfIyYZ4PVqf6KRm9uGfK3pv6fABvBHYC43Xostnas3UrXGODcV3gEiDtAY16sfBfy+dWtUFgT/RX9sbNRt+xeLwnhZvYNeKQVrD8ClZXR3DfRSeRbQb3nMjLHOhlhEvaTY8qHUffsZ8Hu/sv0ZkBpu1Xz/evI8BpitBg03MbNgO3BFhkNZ4AApn4nUEP8VnXl4ILIenVG4cJONE4P9ww3Af3Dh9Hm8Es0qQjFqevxoKQ6364dPxQ2IGYCc8+v4o3hVxhSAZu+KpILfh0Z87cc/vTkHrA3U6epp3uN2gbLTzAI+Y2d9bkPPB6DUHQ3XGpbxpZm8Ug/F+65+zFhrtL5Gw28pB8UU8fXtqMwtLDa7kjGo6Izq0MRz9BWA9eeO3uYGHLHA8VqGWEVeja+Ttkra1RoOpElG+NVDGgPpxSS9EpjZ3sS7+jDxC/5iJyNpx6G8A12Ec3nn1omA5Nc6xoYjOWlpGUvdz2AeMM7OoGr/W68cBzGypzrXaaWgEZdyWmb1QjLjWaNvwkTQr8Ony39LA68BVeGf/SKoY8Xi0/3tmdmXnBUmr4c36NogQoDr140t1vybpQ3gm2XLDXX9EGKRQxfIHH/NynqRvNjaM8yMjGMAcZraBpMmAuzo3aPk5ktY9f5UUhir1w8DM1j+K5W4zu7hchwkwbwAxfuC2pBPwlIdIpwpU6Ogp6T3ALnja1kEdWZL2NLO9AuW8G99kv4M7VU7ED97Ngu+30dQZl7IAPmLmgvLzwrgC1AbvwSPXs+PGXSQ1nFGLWnzTnwmQdI6ZrWdmj8q7YIfVjjaoYsRRp2vk7sBx8lnQf8UdUvfRXgSzVcxsNID6x0x8Wz5a7F4z2yxIzByDvLYkbgxH/t5aP8feguispetbMtyatF4/PggjZi7kYNQwfPBygyuAMcDe5rOB26CWET9n0xgtMi+Vz9qNolb9+ADM7K+SQu7pEWGQVnoAwDugfgJPD17OvAnJMsQqjK9J+oqZnSZpURjfgCjaIK3i+atAtfrhUgM5MzCzfObpswR+90NFlSSF1kRZnY6eJ+OG2ijgmpJ68iCw/Fv/s4nmKLxRD8BheIOru3CPf2QzoBrjUr6Pp9A9AOwq71Z3Kt7OPoRiTK+Hlxy8G/glsFr0gV7JGXWnpCvxzoRtDUYHz4bpsDNeqxRNLSOu9a6RJaK8kaRZcIfwP9rIjtDA+vHJJE1Bf0f6aCceeGnQzPg+8Dq+/4cwlJNO0u+iZDTWbPsce5SBaXsdZo6SUZEa9eO16NQp9wELNa7HmVlUWjBUMHzMbP7mz5JWNZ/bOVJpy+ncpEr9eDeSJgdmjFhrRBik1LP8t8Kbc7wX2E3Ss3gtyTcCZWyMR5ZOM59HCK6QRrYyhzqdI2soDFXqh4FN8BlXd+Df0c/xrqvbBcqoUhOlOh09p7Iy0F3SHcBvimMlOm1rJjM7VF4PvQhwcoliRnbAhArjUopR9cnOz5JuAOY1nxccxf34975rRE3HJGZ+4AvAniU1/Hjg1ODarm5amatYy4ijXtdISlbEE6WkYsfo9ZmwfrxT1xmaGSXpUDwy+gDujNjZzP4Wtf4QMqfBR7BFO6JbP8fMbLBobxtEjsMaiqHqxzeNFFLW7/D+5s+dczSAWnXKrRs+Xb8v8PP4QAj9fUE9I/4hSZ9r/t4krYnvOVG0Xj8+yPcyFX5Gh2SRjRSDtFbnuL8CK8kbD80MPGneTS5Sxj/xA6P52raRMgo1PH+tKwxWqX7YzB5moFK1RNTaDRm1aqJqdPQcJemjZnZXSaf/CW4ITRe0fjfLA9eaWed+CzVIzewUSRczcFzKxWYWOYR9anyc1IADo6RyRjUc2Qc4tvvZ6N4LhksNZ1Rx2J0LnCtvALYpcJmke8xs8wgZhb7y/idrXId+lkEO8sU7aZSRClZkuvxQdJWw9AELSvpUkR+mxNkQ9eOSJqhjGiYr41HrC4BLWnIUdPMq3jhtnchFa5xjACWTbGv6R6UcBXwY+GNgNsN1bSvYVqd+HAambJ/O4Cncw+UTZnZ2cdb+EFgMD+bsEyynRuOstfEMn0vwPWYq2vmd1TLid8LPsS3wveaDwGwEdlinTv1493fwEvAzC5pHPFIM0iqd4+QNTHYwH/a+opmdVl4/z8xC5kQ20l0o/x+F30RbBEcAW+8cWUthsDr1w71EjY6e3wQOk7f6f8zMziqK/CGBMgAelbQvsCreAn56PLLQnY4+LIqxuAG+x9wnH14+UzHkomTVODB+AmwsaZ0uxWo9gsbXFKpErxo8hTdnexw/zCOZG/88nehoG5+lVlSpBofjtf074F3Cz8DHpLSGpKnwztTb4crpR6LWNrOFJH0QWBMf/zILXjt+cWR5UDHitsHvt44R90VJkUZc68ibsfwQ2BOP8CyAl1M8Q+xs8Nb3S0m7mtlPzOvHF+rsmZKOMrOtI2RAHUcR7iA4G//93I+f0SvhWX9R496gzjm2Jm5Ij8LvsxVa+h1WMeLNR6MsJ6kzI/xsM4vsTQN1+qDsVdacF58W8UikA2ekGKS1Osd9tHG9GXBauQ7r6DpYuot8GPeRBHbZ7fL8zYV7/h6NWr+bthQGVaoflnQXA2vJILijX8WaqNY7eprZHXQ9e2Z2qqToUR1b402AfmBmF5dIzAxAdFbBUHtMJ50vghoNR27BFZDrJG3cOPSiO/lWcUbJZ+luinfwOx/4bnRmwVCfJVhG5yCfBa+3edrKOKtIauxjZna6pD/h6aDfxhuzPRixdjfyRkPb4vt/H/DlFhQ5Soru4ZJOxiOm38LPspCMj1pGXI3vH3cIrtG4f03S2sBCjQyWCGrsl6vgTjzwOu9O45lQIRUDEQDzm1mnzOz/5JMJIqlh+IwDdpe0Lj5be+qwxQdSy4gHwMxupdHITtIpZrZJ1Ppqv358HuBXeIbHv4C5Jb2A78vDti9GikFaq3Nc3xDXrXZFM7Nru4yVEMrDvD3ukX1Q0uFmdk6wjHloV2GoVT/8RdzTv5yZvdSSjE5Uqc1IDFTo6Nl1wHZ4DE8XuypKDp56fFTnB/MOqG10QKyyx7R9YOCK5xmSDDhT0v7BNTcT0KIz6n688c8vgK0stta2W1arKYiSlsSdjpPjo55mkNQHbGNmNwx3/QY19jHM7A5Jm+DfzXvakCHpN3ja3sn4PXVWG8aopPXw8RLLAG/iRslewHWBYmoZcTW+/75BnCmX40Z2KBX2y6F0vlAqBSIWkPRtvHHm4mZ2e9l3pgpafzwVvhcAzOzXkv5MyeyTNJWZvRIth/aN+KGIVDBq9EE5ENjRzMbvjZJWwcdWDvt3NlIM0loPwLghrmswfeRiRVn4Mt5I5378sNhP0nRmdmKQjBoKQ6364fskHQKsCFzckowqMzWp0NFziAP2fbj3bNkoOfgme0LgekNSYY+pcWB0Iu63yWuvzyxpQuF7fQVn1Mpmdn+JKs4pqa2oYo3o1cHAuqXGryN3Ltw7/8kh/9VEUmMfa8h6ojg9P/a2f/md0Yen0L8Lz/po60xeHTeo9rb2RmVVMeIqff/vkjRFl4PoPOI739fYLyeZztdCIOLz+LP4F2CR4tA7nPiGma1/L5JOBb5hZi+b2T14U8aFcGfLolFyqGjEt02l+vH3NI3RIvcKSbtELD5SDNIaGxPAh0q9Wl/XdWRHv1W7XpoK9yxEG3KbA6s0vEl3S1ofuAyf5RhBDYWhSv0weMpp5HrdlDqFLXGl9wbckJ8C9zjdFiXH6nX07OYJ4jfyaeRdgyfwXpvZXwb5+++UGt0paxwY46NtZvbvst/sjw8XD6OSM2pmSWfiUcXngelLVHHbYFk1oldTNI3RwsO0sGdW2McmyI6Q9BjwHTMLG2NiZl+Q9AG8fOYmYLriPLjcApuN2RCzRoPT6WoZca1//3gp0/Hyee1PSZoZd7iElmtU2i9bH5P0NoQFIszsdjw76ny8LGByM/tU1PoNOTW+l6vwspOvmJlJ2hzYDc/4i6SKET+I3g9+n80QKacCQ2UphXQLHxEGaaUHALxWcbDrPQNldDd/eAkYS5yR2OH17tQGM3teUljEp5LCUKt+GElr4fVDMwJPA9cC5wQqpSfhabvzAfsB++JK6aEERhVVqaNnl8x34/NBfxS9NHAMExqk4wisvaq4x7SKme0GE9Qq7ihp/2BRNZxRVaKK1IleXSRpTFn3GXw/W5UWolht72Nvkx0ROlfTzB4B9pK0N/BZfATbsXhfhLaJTKerYsRBle//MEnbAzdImqnIOMLMDotYvzJVxiTVCERI+jieOtl2WUDrmNkv5SPYTpP0b/x8Wcp8SkWknCpGPEM3fQv7XlSnfnyWQe7lPoJmEI8Ig7QWZnbS2/+tYcv4GrTf3AKYvKTnjq+7lHconTxSSAWFoVZt3xG4Yn0JvplPj6dydT5TBLOZ2XpF3p1mdny5/m7Q+h2qd/Q0s6eAD7Sw9B1mFtm5cZJR48DoqlVsRhW3AcK64VVyRtWKKrYevTKzvSUtjjueZsHTwXeJzIyAavvYYLSRHTGeYkxdClwqqZWa1TapZcTV+v7L5zkD12GeaimVvkaDrkE7t0paPWL9BjUCEQdRwYFXyfABmBJvZjQNPini2cC1gXpGfCW9v0b9+G0MblzfHrH4iDBIaz0Ab5XPb3Hz6IZqbhGdhnY4cF7J7e7UEf68vB5OmwpDpfrhj5jZ8l2vXSBpbKCMpsLbrFWKdhJU6ejZS1TaY2ocGLWiijWcUbWiirWiV3PhUbcZ8TE2j0m6PTADA+rsYwNoMTtiUMzs8cj1aqXT1TDiqPD9v4USH63DtL5fStoU77L7Ej4a637gOLyh2SVRcioZJLUceDW+l92BrwCbmNmtkr4J3CRpE/MO/1HUMuJbb2pXo3687ft4RBikVOocCNwNvBevHevMuoyeeVmrucXZkp7BuwXOCzwCHGp1GgRFKgy16ocnk/RpM7u284Kk5Rk6Z/6dUKVepcbmV9FL+qUir23juvU9psaBQcVaxQ5tOaNqRRVrRK8qRi5r7GMDaCs7ouIeUyOdrpYRV+P7r6LEV9ovvwMsjGcVHYCfxb/BjaEwKgUiqjjwKn0vwmeEPl9kHirpRuBM3FkQRa3zspbe33b/gFZ1yxFhkFZ6AMDbvl8GrFQO2Tao2dzickm30ZJHtlJKTa3avtHAgfI5mn14+tltxCqLVepVqLP51XISzSPpYlpubFNrj2n7wKBireJgREevqBNVrBG9qhW5HE37+1gtao2wqRG9qmLEUef775kGXcCTRdd7St7FdSszC4uMNmj9TK7lwCuyWv1ezKwz5qX5TN6s4DnX1Dsvqzwzar8PSqv38YgwSKHKxoSZPS7pe3jXrSvf7u+/Q6o8AJU8srWMkhpMjkcwzgN+Xf6/JLAUPjJl2AxVr9ICrW9+FZ1ENVNQW99j2j4wKtYq1qiHrRJVrLRX1opctr6P1Ypc1tpjamSUUM+Ia/37p4cadOFzZzs82JIxCvW+/yoOvLa/F711L4TI2s5aRnzrz0yl87LV+3jEGKQVNibAo4qR6w2yfq0HoHWPbA2FoWLa1vH4LMKZgQtxp8TjeCriKYFyalArdad1A46K3vgKh2yttM0aSkkNZ1StqGKN6NVo6kQua+xj1RyRlfaYGk6vWkZc699/RadXjf1yFkmrFDkzNOuJg3XBXjFIasmp5oimwnlZ6ZmpcV62eh+PCIO04oM2NT5/aCUGKqWHBx+8NRTGKop8BYWhlvLzupmNAZD0LTO7t1w//9b/7D+nYmShlsJQw0lUK6Ogxh5To+FIrS6bNaJXtaKKNfbKGpErqLCPVcyOqLXH1MgoqeWIbv37L/RKg67bgI3K9e301xOPw8+cEHrIIKklp1aKa82u5G0/M62fl23fxyPCIKXeg3YC3jxndwbenKfjhtGwqfgA1FLk205BrKX8NFN3Xm5chwz8LdRMcW5186to+NRS5GrsMTUMrGpdVis4o0ZTJ6pYY6+slYFRYx+rld7eU2cldYy41r//it9LDQW71hg+6AGDpKKcWs9klfOy0jMzmjrnZWv38UgxSGs9aO8zs+6Oe3+UdO2gf/udUeUBqKHIVzRKaqRtLdx4kJvXC0UJqFgT1RPRvgY1FLkae8xo2j8wqnVZrRC9qhJVrOT0qBW5an0fg2qRyzwrJ54a33/PNOhSnfrhXjNIWpdT0RFd67ys8czU6B/Q6n08UgzS0dR50F6W9FXca/0M/steEy+qjqJmW/62Ffla3qUays/6jeujh7geNpWM616J9tVU5EbT/h5Tw8AaTYW9stL3UrOuu+29skrkkgr7WC9FyBr0xFlJnXOsZxp0Ua9WsScMkspyajiiR1PHtqjxzNQ4L1u9j0eKQVrrAdgI+AGwA54i8AwwFtg0UMZoekdhbP0hqxiFvTpqrbeiknHdK9E+qKfI1dhjahwYtfbKGt9LlahipT2mSuSy0j7WMxEy6J2zEqp9/6PpnQZdtZrm9YpBUkVORadXrfNyNO0/MzXOy1bv45FikFZ50MzsCdwYBcZ7yiY3s39FyaC3FMbRtP+Q1UwNbZWM9r0jannja+wxNQ6MWkpJje+lVlSxxh5TJQOjEr0UIYPeOStr0TMNuqhXqzia3jBIasmppffVOi9rPDM1zsvRtHgfjxSDtJanfGngGOBvePOZA4AXJR1rZvsFieklhbHGQ1YzbattMto38YymjiJXY4+pcWDUUkpG0/73UiWqSJ3mKVUyMCoxmt6JkEHvnJW16JkGXRVrFXvFIKklp5beV+u8rPHM1DgvW72PR4pBWutBOwhYB79pxgAfwtMqrwaiDNJeUhhrPGSj6R3Pckb7Jp5ailyNPabGgVFrr6zxvdSKKo6md/aYGvRShAx656ysRU816KJOrWKvGCS15Iymzp5c67ys8czUOC9bvY9HikFa60F7qXGj3NFJ1ZX0YqCMXlIYazxkveRZHk1G+yaWWopcjT2mxoFRa69s/XupGFXspT2mBj0TISv0yllZi2zQNfH0ikFSS06tPbnWeVkj2l/jvGz1Ph4pBmmtB6150zSjVn2BMnpGYaTOwdRLnuWM9k08tRS51veYSgdGrb2ylxTsXtpjatBrEbJeOStrkQ26Jp5eMUhqyam1J9c6L2vtZW3T6n08IgzSip7yJSRdT7lRGtcLBsroJYWxxkOWiu/E0yvRPqikyPVKjV/Fz9FLCnYv7TE16JkIWaFXzspaZIOuiaeXvv8aVNmTK56XvfLMtHofjwiDtCKLtC2gxxTGGg9ZKr4TT69E+yAP8v9Weul76aU9pga9FCGD3jkrq9ArzrvCaOqU0fTM91+JntqTe+iZafU+ToO0gZk9ONjrkhaRNK+Z3V/7PQ2D1pWGSg9ZKr4TSQ9tfpAH+X8rvfS99NIeU4Ne+u6hd87KZOKpUkaT3/9Ek3vyfyFt38d948ZFz//tPSQdhG9OvzGzRyb1+/lPKGkngzKSNsde+RwAkh4DrsQ31s80rlc0s9kn5XtLkv9VemmPSSae/P7/d5F0Hf1lNL+kUUZjZp+ahG/tf5p8Jv83SYM0SSqRm2ySJEmS/Hcg6fdmtkK5vt7Mli7XY8xs5Un65pLkf4xM2e1C0rrA9vhsqoeAI8zs7En7rpJeII3OJEmSJPmvoadqFZNkJJMR0gaSNgG+DOwE3A8sAOwHnG1mJ0zK95YkSZIkSZLEkGU0SfLfQ0ZIB7I5sIqZvVJ+vlvS+sBlQBqkSZIkSZIkvUGvNehKkhFLGqQDeb1hjAJgZs9LemNSvaEkSZIkSZIkliyjSZL/HjJPfiCTS5qu+YKk6fHW4EmSJEmSJEmSJEkgGSEdyOHAeZJ2Af4KzAP8vLyeJEmSJEmSJEmSBJJNjbqQtCreZXde4BHgMDO7cNK+qyRJkiRJkiRJkt4jDdK3QNKUwORm9tKkfi9JkiRJkiRJkiS9RhqkDSQtAOwLvAocCpyMpzXvamZnTcr3liRJkiRJkiRJ0mtkDelAjgN+BMwIXAgsBjwFjAHSIE2SJEmSJEmSJAkku+wOZJSZjQHOBZ4ws0fM7AXgtUn8vpIkSZIkSZIkSXqOjJAO5AFJZ+K/l+cl/Rh4Bnh00r6tJEmSJEmSJEmS3iMN0oFsCqwB/AV4Hvg28CLw9Un5ppIkSZIkSZIkSXqRNEgHcoCZ7dD4+TuT7J0kSZIkSZIkSZL0OFlDOpCPTuo3kCRJkiRJkiRJ8r9CRkgH8n5JWwz2B2Z2bO03kyRJkiRJkiRJ0sukQTqQKYHZgb6u13NYa5IkSZIkSZIkSTBpkA7kATPbe1K/iSRJkiRJkiRJkv8FsoZ0IH+f1G8gSZIkSZIkSZLkf4W+ceMyG7WDpMmB1YHnzez3k/jtJEmSJEmSJEmS9DSZsjuQI4EZgekkLWFmB0zqN5QkSZIkSZIkSdKrZMruQBYysw2AL+KR0iRJkiRJkiRJkqQl0iAdyGsAZvYa+btJkiRJkiRJkiRplTS6kiRJkiRJkiRJkklCNjVqIOlV4N/4HNKZgSfK9Tgze9+kfG9JkiRJkiRJkiS9RhqkSZIkSZIkSZIkySQhU3YbSPpa43rhxvWek+YdJUmSJEmSJEmS9C5pkA5kk8b1YY3r5Wu/kSRJkiRJkiRJkl4nDdKB9P0H10mSJEmSJEmSJEkAaZAOZNx/cJ0kSZIkSZIkSZIEMGpSv4H/MmaRtApuqM8iaVX6O+4mSZIkSZIkSZIkgaRBOpDbgI0a1xuW69snzdtJkiRJkiRJkiTpXXLsyyBIei8wLfCEmT07qd9PkiRJkiRJkiRJL5IGaQNJHweOBF4HFgZuBd4EtjWzP0/K95YkSZIkSZIkSdJrZFOjgfwMWM3MlgIWA+4CNsWN1CRJkiRJkiRJkiSQNEgHMr2ZPVGuHwIWNbNHgHdNwveUJEmSJEmSJEnSk2RTo4GMlXQxcBmwGnCZpG8Af5+0bytJkiRJkiRJkqT3yBrSLiStCSwE3GFmV0iaH3jQzF6dxG8tSZIkSZIkSZKkp0iD9D9A0ilmtsmkfh9JkiRJkiRJkiS9RNaQ/md8eFK/gSRJkiRJkiRJkl4jDdL/jAwjJ0mSJEmSJEmSBJNNjRpIWnWQl/uAGWq/lyRJkiRJkiRJkl4nDdKBbDjE6zdUfRdJkiRJkiRJkiT/A2RTo0GQNAswI/C0mT05qd9PkiRJkiRJkiRJL5IGaQNJSwJHApMDz+Gpun3ANmaWUdIkSZIkSZIkSZJAMmV3IAcD65rZw50XJM0FnA18cpK9qyRJkiRJkiRJkh4ku+wOZIqmMVp4mOyymyRJkiRJkiRJEk5GSAdykaQxwOXAM3jK7qrAxZP0XSVJkiRJkiRJkvQgWUPahaTFgWWB6YFngevN7LZJ+66SJEmSJEmSJEl6j0zZnZC5AAELAgsAH5LUN2nfUpIk/9/OHavEFURhAP5Xi1Q+hcUBk1IQC9lSfAGbNCnSpcmTBCwEK0tbQQQbS23th7xGikBCNsVucUewWxi4fl917lSH6X7OuQMAwPxY2Z2oqsusQ/pD1q/s7iU5S3Ka5OvA1gAAAGZHIO19aq0tX53dVdXzkG4AAABmzMpub6eqTqYHVbVM8mdQPwAAALNlQtr7kuRHVd0kWST5kOQl1nUBAAC2zoS0t5v1ndwm+bz5PkxyPLIpAACAORJIe9dJLpI8JblPcpRkP8m3kU0BAADMkZXd3t/W2mOSVNX31trPTf1rbFsAAADzY0La+zepf09q9wQAALBlJqS9j5MHjab1wdi2AAAA5kcg7Z1P6qs3agAAALZgsVqtRvcAAADAO+TfSAAAAIYQSAEAABhCIAUAAGAIgRQAAIDy+6rlAAAADUlEQVQhBFIAAACG+A8OHRq7hyOHsgAAAABJRU5ErkJggg=="/>
          <p:cNvSpPr>
            <a:spLocks noChangeAspect="1" noChangeArrowheads="1"/>
          </p:cNvSpPr>
          <p:nvPr/>
        </p:nvSpPr>
        <p:spPr bwMode="auto">
          <a:xfrm>
            <a:off x="3105252" y="2933034"/>
            <a:ext cx="3541354" cy="35413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4"/>
          <a:stretch>
            <a:fillRect/>
          </a:stretch>
        </p:blipFill>
        <p:spPr>
          <a:xfrm>
            <a:off x="631721" y="433547"/>
            <a:ext cx="10203427" cy="3095625"/>
          </a:xfrm>
          <a:prstGeom prst="rect">
            <a:avLst/>
          </a:prstGeom>
        </p:spPr>
      </p:pic>
      <p:pic>
        <p:nvPicPr>
          <p:cNvPr id="11" name="Picture 10"/>
          <p:cNvPicPr>
            <a:picLocks noChangeAspect="1"/>
          </p:cNvPicPr>
          <p:nvPr/>
        </p:nvPicPr>
        <p:blipFill>
          <a:blip r:embed="rId5"/>
          <a:stretch>
            <a:fillRect/>
          </a:stretch>
        </p:blipFill>
        <p:spPr>
          <a:xfrm>
            <a:off x="630775" y="3426400"/>
            <a:ext cx="10204373" cy="3048000"/>
          </a:xfrm>
          <a:prstGeom prst="rect">
            <a:avLst/>
          </a:prstGeom>
        </p:spPr>
      </p:pic>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275511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47"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Analyses and Bag of Words</a:t>
            </a:r>
            <a:endParaRPr lang="en-US" dirty="0"/>
          </a:p>
        </p:txBody>
      </p:sp>
      <p:pic>
        <p:nvPicPr>
          <p:cNvPr id="4" name="Content Placeholder 3"/>
          <p:cNvPicPr>
            <a:picLocks noGrp="1" noChangeAspect="1"/>
          </p:cNvPicPr>
          <p:nvPr>
            <p:ph idx="1"/>
          </p:nvPr>
        </p:nvPicPr>
        <p:blipFill>
          <a:blip r:embed="rId6"/>
          <a:stretch>
            <a:fillRect/>
          </a:stretch>
        </p:blipFill>
        <p:spPr>
          <a:xfrm>
            <a:off x="902903" y="1442257"/>
            <a:ext cx="6925679" cy="2262982"/>
          </a:xfrm>
          <a:prstGeom prst="rect">
            <a:avLst/>
          </a:prstGeom>
        </p:spPr>
      </p:pic>
      <p:pic>
        <p:nvPicPr>
          <p:cNvPr id="5" name="Picture 4"/>
          <p:cNvPicPr>
            <a:picLocks noChangeAspect="1"/>
          </p:cNvPicPr>
          <p:nvPr/>
        </p:nvPicPr>
        <p:blipFill>
          <a:blip r:embed="rId7"/>
          <a:stretch>
            <a:fillRect/>
          </a:stretch>
        </p:blipFill>
        <p:spPr>
          <a:xfrm>
            <a:off x="902903" y="3718967"/>
            <a:ext cx="6234066" cy="2129528"/>
          </a:xfrm>
          <a:prstGeom prst="rect">
            <a:avLst/>
          </a:prstGeom>
        </p:spPr>
      </p:pic>
      <p:pic>
        <p:nvPicPr>
          <p:cNvPr id="6" name="Picture 5"/>
          <p:cNvPicPr>
            <a:picLocks noChangeAspect="1"/>
          </p:cNvPicPr>
          <p:nvPr/>
        </p:nvPicPr>
        <p:blipFill>
          <a:blip r:embed="rId8"/>
          <a:stretch>
            <a:fillRect/>
          </a:stretch>
        </p:blipFill>
        <p:spPr>
          <a:xfrm>
            <a:off x="902903" y="5862223"/>
            <a:ext cx="6234066" cy="995777"/>
          </a:xfrm>
          <a:prstGeom prst="rect">
            <a:avLst/>
          </a:prstGeom>
        </p:spPr>
      </p:pic>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665496" y="1690688"/>
            <a:ext cx="406400" cy="406400"/>
          </a:xfrm>
          <a:prstGeom prst="rect">
            <a:avLst/>
          </a:prstGeom>
        </p:spPr>
      </p:pic>
      <p:pic>
        <p:nvPicPr>
          <p:cNvPr id="9" name="R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711380" y="4377331"/>
            <a:ext cx="406400" cy="406400"/>
          </a:xfrm>
          <a:prstGeom prst="rect">
            <a:avLst/>
          </a:prstGeom>
        </p:spPr>
      </p:pic>
    </p:spTree>
    <p:extLst>
      <p:ext uri="{BB962C8B-B14F-4D97-AF65-F5344CB8AC3E}">
        <p14:creationId xmlns:p14="http://schemas.microsoft.com/office/powerpoint/2010/main" val="145347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4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2302"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Tfidf</a:t>
            </a:r>
            <a:r>
              <a:rPr lang="en-US" dirty="0" smtClean="0"/>
              <a:t> Transformer</a:t>
            </a:r>
            <a:endParaRPr lang="en-US" dirty="0"/>
          </a:p>
        </p:txBody>
      </p:sp>
      <p:sp>
        <p:nvSpPr>
          <p:cNvPr id="3" name="Content Placeholder 2"/>
          <p:cNvSpPr>
            <a:spLocks noGrp="1"/>
          </p:cNvSpPr>
          <p:nvPr>
            <p:ph idx="1"/>
          </p:nvPr>
        </p:nvSpPr>
        <p:spPr/>
        <p:txBody>
          <a:bodyPr/>
          <a:lstStyle/>
          <a:p>
            <a:r>
              <a:rPr lang="en-US" dirty="0" smtClean="0"/>
              <a:t>Building a pipeline using Multinomial Naïve </a:t>
            </a:r>
            <a:r>
              <a:rPr lang="en-US" dirty="0" err="1" smtClean="0"/>
              <a:t>Baiyes</a:t>
            </a:r>
            <a:endParaRPr lang="en-US" dirty="0"/>
          </a:p>
        </p:txBody>
      </p:sp>
      <p:pic>
        <p:nvPicPr>
          <p:cNvPr id="5" name="Picture 4"/>
          <p:cNvPicPr>
            <a:picLocks noChangeAspect="1"/>
          </p:cNvPicPr>
          <p:nvPr/>
        </p:nvPicPr>
        <p:blipFill>
          <a:blip r:embed="rId6"/>
          <a:stretch>
            <a:fillRect/>
          </a:stretch>
        </p:blipFill>
        <p:spPr>
          <a:xfrm>
            <a:off x="932481" y="2419819"/>
            <a:ext cx="10421319" cy="949436"/>
          </a:xfrm>
          <a:prstGeom prst="rect">
            <a:avLst/>
          </a:prstGeom>
        </p:spPr>
      </p:pic>
      <p:pic>
        <p:nvPicPr>
          <p:cNvPr id="6" name="Picture 5"/>
          <p:cNvPicPr>
            <a:picLocks noChangeAspect="1"/>
          </p:cNvPicPr>
          <p:nvPr/>
        </p:nvPicPr>
        <p:blipFill>
          <a:blip r:embed="rId7"/>
          <a:stretch>
            <a:fillRect/>
          </a:stretch>
        </p:blipFill>
        <p:spPr>
          <a:xfrm>
            <a:off x="932481" y="3732993"/>
            <a:ext cx="5829300" cy="895350"/>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609394" y="1845289"/>
            <a:ext cx="406400" cy="667774"/>
          </a:xfrm>
          <a:prstGeom prst="rect">
            <a:avLst/>
          </a:prstGeom>
        </p:spPr>
      </p:pic>
      <p:sp>
        <p:nvSpPr>
          <p:cNvPr id="8" name="Rectangle 1"/>
          <p:cNvSpPr>
            <a:spLocks noChangeArrowheads="1"/>
          </p:cNvSpPr>
          <p:nvPr/>
        </p:nvSpPr>
        <p:spPr bwMode="auto">
          <a:xfrm>
            <a:off x="932481" y="4989402"/>
            <a:ext cx="8046720"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Courier New" panose="02070309020205020404" pitchFamily="49" charset="0"/>
              </a:rPr>
              <a:t>0.9344498989315623</a:t>
            </a:r>
            <a:r>
              <a:rPr kumimoji="0" lang="en-US" altLang="en-US" sz="1600" b="0" i="0" u="none" strike="noStrike" cap="none" normalizeH="0" baseline="0" dirty="0" smtClean="0">
                <a:ln>
                  <a:noFill/>
                </a:ln>
                <a:solidFill>
                  <a:schemeClr val="tx1"/>
                </a:solidFill>
                <a:effectLst/>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pic>
        <p:nvPicPr>
          <p:cNvPr id="1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592466" y="3649036"/>
            <a:ext cx="406400" cy="406400"/>
          </a:xfrm>
          <a:prstGeom prst="rect">
            <a:avLst/>
          </a:prstGeom>
        </p:spPr>
      </p:pic>
    </p:spTree>
    <p:extLst>
      <p:ext uri="{BB962C8B-B14F-4D97-AF65-F5344CB8AC3E}">
        <p14:creationId xmlns:p14="http://schemas.microsoft.com/office/powerpoint/2010/main" val="9855187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94"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525"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983"/>
            <a:ext cx="10515600" cy="627681"/>
          </a:xfrm>
        </p:spPr>
        <p:txBody>
          <a:bodyPr>
            <a:normAutofit fontScale="90000"/>
          </a:bodyPr>
          <a:lstStyle/>
          <a:p>
            <a:r>
              <a:rPr lang="en-US" dirty="0" smtClean="0"/>
              <a:t>Testing Other Models</a:t>
            </a:r>
            <a:endParaRPr lang="en-US" dirty="0"/>
          </a:p>
        </p:txBody>
      </p:sp>
      <p:pic>
        <p:nvPicPr>
          <p:cNvPr id="4" name="Content Placeholder 3"/>
          <p:cNvPicPr>
            <a:picLocks noGrp="1" noChangeAspect="1"/>
          </p:cNvPicPr>
          <p:nvPr>
            <p:ph idx="1"/>
          </p:nvPr>
        </p:nvPicPr>
        <p:blipFill>
          <a:blip r:embed="rId4"/>
          <a:stretch>
            <a:fillRect/>
          </a:stretch>
        </p:blipFill>
        <p:spPr>
          <a:xfrm>
            <a:off x="745210" y="782664"/>
            <a:ext cx="10515600" cy="2476345"/>
          </a:xfrm>
          <a:prstGeom prst="rect">
            <a:avLst/>
          </a:prstGeom>
        </p:spPr>
      </p:pic>
      <p:pic>
        <p:nvPicPr>
          <p:cNvPr id="5" name="Picture 4"/>
          <p:cNvPicPr>
            <a:picLocks noChangeAspect="1"/>
          </p:cNvPicPr>
          <p:nvPr/>
        </p:nvPicPr>
        <p:blipFill>
          <a:blip r:embed="rId5"/>
          <a:stretch>
            <a:fillRect/>
          </a:stretch>
        </p:blipFill>
        <p:spPr>
          <a:xfrm>
            <a:off x="838199" y="3394808"/>
            <a:ext cx="7612851" cy="2161334"/>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16456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6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1268"/>
          </a:xfrm>
        </p:spPr>
        <p:txBody>
          <a:bodyPr>
            <a:normAutofit fontScale="90000"/>
          </a:bodyPr>
          <a:lstStyle/>
          <a:p>
            <a:r>
              <a:rPr lang="en-US" dirty="0" smtClean="0"/>
              <a:t>Testing Other Models</a:t>
            </a:r>
            <a:endParaRPr lang="en-US" dirty="0"/>
          </a:p>
        </p:txBody>
      </p:sp>
      <p:pic>
        <p:nvPicPr>
          <p:cNvPr id="4" name="Content Placeholder 3"/>
          <p:cNvPicPr>
            <a:picLocks noGrp="1" noChangeAspect="1"/>
          </p:cNvPicPr>
          <p:nvPr>
            <p:ph idx="1"/>
          </p:nvPr>
        </p:nvPicPr>
        <p:blipFill>
          <a:blip r:embed="rId4"/>
          <a:stretch>
            <a:fillRect/>
          </a:stretch>
        </p:blipFill>
        <p:spPr>
          <a:xfrm>
            <a:off x="760709" y="976394"/>
            <a:ext cx="10515600" cy="1684139"/>
          </a:xfrm>
          <a:prstGeom prst="rect">
            <a:avLst/>
          </a:prstGeom>
        </p:spPr>
      </p:pic>
      <p:sp>
        <p:nvSpPr>
          <p:cNvPr id="5" name="Rectangle 1"/>
          <p:cNvSpPr>
            <a:spLocks noChangeArrowheads="1"/>
          </p:cNvSpPr>
          <p:nvPr/>
        </p:nvSpPr>
        <p:spPr bwMode="auto">
          <a:xfrm>
            <a:off x="838200" y="3003925"/>
            <a:ext cx="7617542"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0</a:t>
            </a:r>
            <a:r>
              <a:rPr kumimoji="0" lang="en-US" alt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.9345942824140918</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8757920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2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4215</TotalTime>
  <Words>133</Words>
  <Application>Microsoft Office PowerPoint</Application>
  <PresentationFormat>Widescreen</PresentationFormat>
  <Paragraphs>22</Paragraphs>
  <Slides>13</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Office Theme</vt:lpstr>
      <vt:lpstr>Sentiment Analyses</vt:lpstr>
      <vt:lpstr>Objective</vt:lpstr>
      <vt:lpstr>Code</vt:lpstr>
      <vt:lpstr>Descriptive Statistics</vt:lpstr>
      <vt:lpstr>PowerPoint Presentation</vt:lpstr>
      <vt:lpstr>Sentiment Analyses and Bag of Words</vt:lpstr>
      <vt:lpstr>Tfidf Transformer</vt:lpstr>
      <vt:lpstr>Testing Other Models</vt:lpstr>
      <vt:lpstr>Testing Other Models</vt:lpstr>
      <vt:lpstr>Fine Tuning the Classifier</vt:lpstr>
      <vt:lpstr>Result</vt:lpstr>
      <vt:lpstr>Conclusion</vt:lpstr>
      <vt:lpstr>Live Code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Analyses</dc:title>
  <dc:creator>Bidisha Paul</dc:creator>
  <cp:lastModifiedBy>Bidisha Paul</cp:lastModifiedBy>
  <cp:revision>36</cp:revision>
  <dcterms:created xsi:type="dcterms:W3CDTF">2021-12-08T22:50:35Z</dcterms:created>
  <dcterms:modified xsi:type="dcterms:W3CDTF">2021-12-11T21:16:26Z</dcterms:modified>
</cp:coreProperties>
</file>